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10"/>
  </p:notesMasterIdLst>
  <p:sldIdLst>
    <p:sldId id="256" r:id="rId2"/>
    <p:sldId id="286" r:id="rId3"/>
    <p:sldId id="289" r:id="rId4"/>
    <p:sldId id="290" r:id="rId5"/>
    <p:sldId id="291" r:id="rId6"/>
    <p:sldId id="292" r:id="rId7"/>
    <p:sldId id="29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400"/>
    <a:srgbClr val="E0F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90"/>
    <p:restoredTop sz="86158"/>
  </p:normalViewPr>
  <p:slideViewPr>
    <p:cSldViewPr snapToGrid="0">
      <p:cViewPr>
        <p:scale>
          <a:sx n="181" d="100"/>
          <a:sy n="181" d="100"/>
        </p:scale>
        <p:origin x="144" y="-15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328E2-CA62-0340-9FED-2F71C40FE5D1}" type="datetimeFigureOut">
              <a:rPr lang="fr-FR" smtClean="0"/>
              <a:t>16/10/2026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43000-02E6-5448-9200-C1D55FEBE5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44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43000-02E6-5448-9200-C1D55FEBE57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325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C760D-DF78-EF47-9E00-A574A80EDCE9}" type="datetime1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356351"/>
            <a:ext cx="843534" cy="365125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9265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22C1C8D-6552-1E8A-F506-1B3B4B3C0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D8861-EE6B-C44D-81C7-C54E624761D3}" type="datetime1">
              <a:rPr lang="fr-FR" smtClean="0"/>
              <a:t>16/10/2026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4B46C01-236A-5278-7094-D19E1E93D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7C5D9AE-FC1A-626D-ED90-5BAB2E07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68589" y="6371279"/>
            <a:ext cx="2057400" cy="365125"/>
          </a:xfrm>
        </p:spPr>
        <p:txBody>
          <a:bodyPr/>
          <a:lstStyle>
            <a:lvl1pPr>
              <a:defRPr b="1" i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97090F8-012F-F94A-B79F-1B5F2B04971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025AC0D-CEA8-776E-F8F0-727D1A6E9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74712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79504-24C9-BC42-BE73-634B9EBD9086}" type="datetime1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414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5975-8C04-084B-ACAD-5A154FC5D730}" type="datetime1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729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FFCA5-ADCA-AD44-8272-A43E442DFC02}" type="datetime1">
              <a:rPr lang="fr-FR" smtClean="0"/>
              <a:t>16/10/2026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255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7DD13-EDEE-D048-95C4-B3D9FED17953}" type="datetime1">
              <a:rPr lang="fr-FR" smtClean="0"/>
              <a:t>16/10/2026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6864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86AA1-0BF9-054D-91E9-BC94C9F223CA}" type="datetime1">
              <a:rPr lang="fr-FR" smtClean="0"/>
              <a:t>16/10/2026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66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6AE2-7515-A649-AD58-72874304E041}" type="datetime1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86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68B08-A819-9A45-A6E0-26BFFE7A0466}" type="datetime1">
              <a:rPr lang="fr-FR" smtClean="0"/>
              <a:t>16/10/2026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921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05AE8-8387-2F40-B22E-066EABF5330C}" type="datetime1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460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61A75-0B28-6145-A3A2-36A3352C1D48}" type="datetime1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51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6EB110-463D-6F4F-A59B-F8D7B7BB876F}" type="datetime1">
              <a:rPr lang="fr-FR" smtClean="0"/>
              <a:t>16/10/2026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7090F8-012F-F94A-B79F-1B5F2B04971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5464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njoffin3@gmail.com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9171DE-48A4-C3B0-C812-0E41145D5C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1" r="23846" b="4852"/>
          <a:stretch>
            <a:fillRect/>
          </a:stretch>
        </p:blipFill>
        <p:spPr>
          <a:xfrm>
            <a:off x="2642616" y="10"/>
            <a:ext cx="6501384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FB36C10-B286-9FD7-4E0E-475EEE5DA979}"/>
              </a:ext>
            </a:extLst>
          </p:cNvPr>
          <p:cNvSpPr txBox="1">
            <a:spLocks noChangeAspect="1"/>
          </p:cNvSpPr>
          <p:nvPr/>
        </p:nvSpPr>
        <p:spPr>
          <a:xfrm>
            <a:off x="888838" y="956134"/>
            <a:ext cx="3017520" cy="40137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400" b="1" dirty="0" err="1">
                <a:solidFill>
                  <a:schemeClr val="bg1"/>
                </a:solidFill>
              </a:rPr>
              <a:t>Utiliser</a:t>
            </a:r>
            <a:r>
              <a:rPr lang="en-US" sz="5400" b="1" dirty="0">
                <a:solidFill>
                  <a:schemeClr val="bg1"/>
                </a:solidFill>
              </a:rPr>
              <a:t> des pots pour </a:t>
            </a:r>
            <a:r>
              <a:rPr lang="en-US" sz="5400" b="1" dirty="0" err="1">
                <a:solidFill>
                  <a:schemeClr val="bg1"/>
                </a:solidFill>
              </a:rPr>
              <a:t>réaliser</a:t>
            </a:r>
            <a:r>
              <a:rPr lang="en-US" sz="5400" b="1" dirty="0">
                <a:solidFill>
                  <a:schemeClr val="bg1"/>
                </a:solidFill>
              </a:rPr>
              <a:t> un Gram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1653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4546920"/>
            <a:ext cx="298323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EB51A3B-B4B2-7A36-F717-1B730AB03830}"/>
              </a:ext>
            </a:extLst>
          </p:cNvPr>
          <p:cNvSpPr txBox="1"/>
          <p:nvPr/>
        </p:nvSpPr>
        <p:spPr>
          <a:xfrm>
            <a:off x="360771" y="6232317"/>
            <a:ext cx="38595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Réalisation : Jean-Noël JOFFIN   2026</a:t>
            </a:r>
          </a:p>
        </p:txBody>
      </p:sp>
    </p:spTree>
    <p:extLst>
      <p:ext uri="{BB962C8B-B14F-4D97-AF65-F5344CB8AC3E}">
        <p14:creationId xmlns:p14="http://schemas.microsoft.com/office/powerpoint/2010/main" val="3324497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C7FD602-97B7-529C-F5A8-A263AD12A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2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88A4FA2-2E42-771D-A927-483ACFC70002}"/>
              </a:ext>
            </a:extLst>
          </p:cNvPr>
          <p:cNvSpPr txBox="1"/>
          <p:nvPr/>
        </p:nvSpPr>
        <p:spPr>
          <a:xfrm>
            <a:off x="448430" y="584011"/>
            <a:ext cx="8485506" cy="2893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coloration de Gram utilise, sur des frottis fixés :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un colorant violet (cristal violet, Violet de Gentiane)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un « mordant » à base de diode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un décolorant différentiel, l’éthanol (alcool) ou un mélange éthanol-propanone (acétone)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un contre-colorant rose fuchsien ou safranine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l’eau est utilisée entre chaque étape.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45A4930-EA7A-9770-A2B9-0A278E48B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629" y="3582606"/>
            <a:ext cx="4989727" cy="277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10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5D4C2-4B2B-70EE-F28D-22E0D86EC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7265AFA-DE92-2A62-0439-B466B920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F2C2CE-BA3D-457B-D190-5BA0996DF803}"/>
              </a:ext>
            </a:extLst>
          </p:cNvPr>
          <p:cNvSpPr txBox="1"/>
          <p:nvPr/>
        </p:nvSpPr>
        <p:spPr>
          <a:xfrm>
            <a:off x="559641" y="535181"/>
            <a:ext cx="6115665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Classiquement, un porte lame est utilisé et on verse le colorant sur les lames.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liquide en excès et éliminé.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porte-lame peut être placé au dessus d’un évier.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8A9186-2F3A-90D1-A311-A12CBD9F42B1}"/>
              </a:ext>
            </a:extLst>
          </p:cNvPr>
          <p:cNvSpPr txBox="1"/>
          <p:nvPr/>
        </p:nvSpPr>
        <p:spPr>
          <a:xfrm>
            <a:off x="559641" y="5184696"/>
            <a:ext cx="7682316" cy="13542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Inconvénients :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grosse consommation de colorants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pas de récupération possible des colorants utilisés malgré leur éventuelle toxicité. De plus ils seront fortement dilués par l’eau de rinçage.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166E44-2411-BB83-4EBC-37867762F8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018" y="2072335"/>
            <a:ext cx="5341869" cy="271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9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148F7-FAE8-37F3-63E7-6776F4557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276FBCB-00E2-4101-4484-05EC9846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4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B2D7B6-E5B3-A3E0-CBCC-1DFBC177F3FF}"/>
              </a:ext>
            </a:extLst>
          </p:cNvPr>
          <p:cNvSpPr txBox="1"/>
          <p:nvPr/>
        </p:nvSpPr>
        <p:spPr>
          <a:xfrm>
            <a:off x="559641" y="535181"/>
            <a:ext cx="678027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Autre solution : des flacons ou Borrell ou une cuve en verre adaptée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6979E4-73F7-1704-2294-28533AE8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684" y="1424286"/>
            <a:ext cx="3851445" cy="267815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D51935-29A3-98C6-AE4A-8A2109127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708" y="1424286"/>
            <a:ext cx="4044017" cy="2678157"/>
          </a:xfrm>
          <a:prstGeom prst="rect">
            <a:avLst/>
          </a:prstGeom>
        </p:spPr>
      </p:pic>
      <p:sp>
        <p:nvSpPr>
          <p:cNvPr id="10" name="Bulle rectangulaire 9">
            <a:extLst>
              <a:ext uri="{FF2B5EF4-FFF2-40B4-BE49-F238E27FC236}">
                <a16:creationId xmlns:a16="http://schemas.microsoft.com/office/drawing/2014/main" id="{E299AA00-F93F-E857-5B49-F519FBD37DF6}"/>
              </a:ext>
            </a:extLst>
          </p:cNvPr>
          <p:cNvSpPr/>
          <p:nvPr/>
        </p:nvSpPr>
        <p:spPr>
          <a:xfrm>
            <a:off x="555708" y="4708354"/>
            <a:ext cx="2693773" cy="1450719"/>
          </a:xfrm>
          <a:prstGeom prst="wedgeRectCallout">
            <a:avLst>
              <a:gd name="adj1" fmla="val 26984"/>
              <a:gd name="adj2" fmla="val -9196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La meilleure solution est le flacon plastique avec un couvercle adapté fixé sur le flacon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708D915-93ED-823C-AC51-AFCDCC2C0A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4286" y="4316621"/>
            <a:ext cx="2997845" cy="238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05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E799-7572-C907-31A2-D545DF129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AB51A4B-91ED-362F-841E-010490274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5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8D8C40-DE42-7A5A-F680-74D7DDD0F9C7}"/>
              </a:ext>
            </a:extLst>
          </p:cNvPr>
          <p:cNvSpPr txBox="1"/>
          <p:nvPr/>
        </p:nvSpPr>
        <p:spPr>
          <a:xfrm>
            <a:off x="378218" y="514261"/>
            <a:ext cx="678027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Utilisation en Guinée à Kindia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98DC86-3640-7671-C392-D522A72BD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060" y="1130381"/>
            <a:ext cx="4027722" cy="52259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1EC71EC-1CC5-CBFF-678B-50123D899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18" y="1130381"/>
            <a:ext cx="4027722" cy="4180095"/>
          </a:xfrm>
          <a:prstGeom prst="rect">
            <a:avLst/>
          </a:prstGeom>
        </p:spPr>
      </p:pic>
      <p:sp>
        <p:nvSpPr>
          <p:cNvPr id="10" name="Bulle rectangulaire 9">
            <a:extLst>
              <a:ext uri="{FF2B5EF4-FFF2-40B4-BE49-F238E27FC236}">
                <a16:creationId xmlns:a16="http://schemas.microsoft.com/office/drawing/2014/main" id="{DD9BB6D9-D390-C6FA-C041-EF6C6007D065}"/>
              </a:ext>
            </a:extLst>
          </p:cNvPr>
          <p:cNvSpPr/>
          <p:nvPr/>
        </p:nvSpPr>
        <p:spPr>
          <a:xfrm>
            <a:off x="1074581" y="5407282"/>
            <a:ext cx="2693773" cy="949070"/>
          </a:xfrm>
          <a:prstGeom prst="wedgeRectCallout">
            <a:avLst>
              <a:gd name="adj1" fmla="val 181240"/>
              <a:gd name="adj2" fmla="val -8318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Les flacons utilisés ne sont pas parfaits…</a:t>
            </a:r>
          </a:p>
        </p:txBody>
      </p:sp>
    </p:spTree>
    <p:extLst>
      <p:ext uri="{BB962C8B-B14F-4D97-AF65-F5344CB8AC3E}">
        <p14:creationId xmlns:p14="http://schemas.microsoft.com/office/powerpoint/2010/main" val="3238733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06031-CD0D-2FA9-D50F-AFECF5C28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7FFC7BB-DFA3-4F0C-2D81-4A77BE529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6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CE3113-3861-D1F8-9357-3F499ACDAC03}"/>
              </a:ext>
            </a:extLst>
          </p:cNvPr>
          <p:cNvSpPr txBox="1"/>
          <p:nvPr/>
        </p:nvSpPr>
        <p:spPr>
          <a:xfrm>
            <a:off x="559642" y="354613"/>
            <a:ext cx="4984632" cy="40010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système a des avantages évidents :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grosse économie de colorants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ils ne sont renouvelés que si les résultats sont mauvais. Il faut donc suivre leur évolution.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gestuelle facile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on peut sans problème colorer deux lames à la fois en plaçant la deuxième au dos de la première</a:t>
            </a: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l’utilisation de colorants prêts à l’emploi (et souvent de meilleure qualité que ceux fabriqués localement) est rendue possible par une consommation réduite.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Ils coutent plus cher mais l’économie de consommation compense largement.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B441209-4C06-9AFB-F85B-E1F6BF48811A}"/>
              </a:ext>
            </a:extLst>
          </p:cNvPr>
          <p:cNvSpPr txBox="1"/>
          <p:nvPr/>
        </p:nvSpPr>
        <p:spPr>
          <a:xfrm>
            <a:off x="559642" y="5079078"/>
            <a:ext cx="7682316" cy="12772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Inconvénient :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peut-être des difficultés pour une accréditation…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C2FC187-D021-A0FD-6FFC-A00EE9864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871076"/>
            <a:ext cx="3886200" cy="2047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8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88A62-0DDD-095F-88E9-56227FD66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65C2C4F-3F3B-5321-B629-EB9D5D6C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7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DD1B0D4-2C7E-8634-7DBC-EA6671B07CA3}"/>
              </a:ext>
            </a:extLst>
          </p:cNvPr>
          <p:cNvSpPr txBox="1"/>
          <p:nvPr/>
        </p:nvSpPr>
        <p:spPr>
          <a:xfrm>
            <a:off x="559642" y="354613"/>
            <a:ext cx="4984632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 faire des effluents ?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98E45F0-9E5F-935C-47C1-649C420B94F8}"/>
              </a:ext>
            </a:extLst>
          </p:cNvPr>
          <p:cNvSpPr txBox="1"/>
          <p:nvPr/>
        </p:nvSpPr>
        <p:spPr>
          <a:xfrm>
            <a:off x="1496746" y="1215212"/>
            <a:ext cx="5079158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L’eau servant au rinçage des lames est très peu pollué : le rejet à l’égout semble donc logique.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 colorants purs posent problème. Ils devraient être récupérés pour être traités avec les produits chimiques pour un traitement spécifique.</a:t>
            </a: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Réduire la quantité utilisée permet de réduire considérablement ces déchets.</a:t>
            </a:r>
          </a:p>
        </p:txBody>
      </p:sp>
    </p:spTree>
    <p:extLst>
      <p:ext uri="{BB962C8B-B14F-4D97-AF65-F5344CB8AC3E}">
        <p14:creationId xmlns:p14="http://schemas.microsoft.com/office/powerpoint/2010/main" val="4120883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67C46-E8F7-51DB-DA44-71D024456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3FE2CEC-DCB8-39D9-8E77-1CC6FF487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0" y="145872"/>
            <a:ext cx="7801337" cy="6566256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BCD9535-B2AF-FE44-0B64-75B0E282F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090F8-012F-F94A-B79F-1B5F2B04971C}" type="slidenum">
              <a:rPr lang="fr-FR" smtClean="0"/>
              <a:t>8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9456B7F-EB67-4604-C0C4-1C3D395F8D02}"/>
              </a:ext>
            </a:extLst>
          </p:cNvPr>
          <p:cNvSpPr txBox="1"/>
          <p:nvPr/>
        </p:nvSpPr>
        <p:spPr>
          <a:xfrm>
            <a:off x="2851430" y="3815444"/>
            <a:ext cx="4984632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Merci d’adresser vos critiques ou vos contributions à l’auteur, </a:t>
            </a:r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Jean-Noël JOFFIN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Bulle rectangulaire 6">
            <a:extLst>
              <a:ext uri="{FF2B5EF4-FFF2-40B4-BE49-F238E27FC236}">
                <a16:creationId xmlns:a16="http://schemas.microsoft.com/office/drawing/2014/main" id="{BB7BD8D2-AFC2-685F-03E5-123AEC4F20D0}"/>
              </a:ext>
            </a:extLst>
          </p:cNvPr>
          <p:cNvSpPr/>
          <p:nvPr/>
        </p:nvSpPr>
        <p:spPr>
          <a:xfrm>
            <a:off x="5628424" y="1031588"/>
            <a:ext cx="2693773" cy="264777"/>
          </a:xfrm>
          <a:prstGeom prst="wedgeRectCallout">
            <a:avLst>
              <a:gd name="adj1" fmla="val 21828"/>
              <a:gd name="adj2" fmla="val -4046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/>
              <a:t>Listeria et Neisseria</a:t>
            </a:r>
          </a:p>
        </p:txBody>
      </p:sp>
    </p:spTree>
    <p:extLst>
      <p:ext uri="{BB962C8B-B14F-4D97-AF65-F5344CB8AC3E}">
        <p14:creationId xmlns:p14="http://schemas.microsoft.com/office/powerpoint/2010/main" val="17838977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38434</TotalTime>
  <Words>365</Words>
  <Application>Microsoft Macintosh PowerPoint</Application>
  <PresentationFormat>Affichage à l'écran (4:3)</PresentationFormat>
  <Paragraphs>42</Paragraphs>
  <Slides>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ASSITEB BIORIF</dc:creator>
  <cp:keywords/>
  <dc:description/>
  <cp:lastModifiedBy>Jean-Noel JOFFIN</cp:lastModifiedBy>
  <cp:revision>225</cp:revision>
  <cp:lastPrinted>2026-01-30T16:01:13Z</cp:lastPrinted>
  <dcterms:created xsi:type="dcterms:W3CDTF">2026-01-26T09:18:46Z</dcterms:created>
  <dcterms:modified xsi:type="dcterms:W3CDTF">2026-10-17T12:10:53Z</dcterms:modified>
  <cp:category/>
</cp:coreProperties>
</file>