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audio1.bin" ContentType="audio/unknown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83" r:id="rId3"/>
    <p:sldId id="257" r:id="rId4"/>
    <p:sldId id="258" r:id="rId5"/>
    <p:sldId id="268" r:id="rId6"/>
    <p:sldId id="269" r:id="rId7"/>
    <p:sldId id="259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72" r:id="rId16"/>
    <p:sldId id="284" r:id="rId17"/>
    <p:sldId id="273" r:id="rId18"/>
    <p:sldId id="270" r:id="rId19"/>
    <p:sldId id="271" r:id="rId20"/>
    <p:sldId id="274" r:id="rId21"/>
    <p:sldId id="282" r:id="rId22"/>
    <p:sldId id="275" r:id="rId23"/>
    <p:sldId id="276" r:id="rId24"/>
    <p:sldId id="278" r:id="rId25"/>
    <p:sldId id="277" r:id="rId26"/>
    <p:sldId id="279" r:id="rId27"/>
    <p:sldId id="280" r:id="rId28"/>
    <p:sldId id="281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94658"/>
  </p:normalViewPr>
  <p:slideViewPr>
    <p:cSldViewPr snapToGrid="0">
      <p:cViewPr varScale="1">
        <p:scale>
          <a:sx n="116" d="100"/>
          <a:sy n="116" d="100"/>
        </p:scale>
        <p:origin x="104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9BA1F-FE53-E046-A0F9-79E75E472BDC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4ED07-00B6-0F47-AC42-A7E1D24A3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05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661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001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2411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2578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952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016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600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792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4160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101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867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177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738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779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8224A-090C-EA6A-4F7A-244AF474D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5588D6-BF4F-875D-FC25-39AA00DB3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79F401-D938-10A4-24E9-42CB0B7097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CF3831-1776-D30B-1F9E-29F945F5D8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131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971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232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9783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84312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86246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51443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0008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44676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743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4ED07-00B6-0F47-AC42-A7E1D24A305B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535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DEB28A-3B25-3825-0AE6-164B6EBC35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60745"/>
            <a:ext cx="9144000" cy="942743"/>
          </a:xfrm>
          <a:solidFill>
            <a:schemeClr val="accent6">
              <a:lumMod val="20000"/>
              <a:lumOff val="80000"/>
            </a:schemeClr>
          </a:solidFill>
        </p:spPr>
        <p:txBody>
          <a:bodyPr anchor="b"/>
          <a:lstStyle>
            <a:lvl1pPr algn="ctr">
              <a:defRPr sz="60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4941253-B363-B5F2-CC5F-7BDC2A83B5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659295"/>
            <a:ext cx="9144000" cy="548722"/>
          </a:xfr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>
              <a:buNone/>
              <a:defRPr sz="2400" b="0" i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Sous titre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85DFB1-A73E-E809-3B40-0A50EFDEC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518C-E026-3743-9545-CE8844635C26}" type="datetime1">
              <a:rPr lang="fr-FR" smtClean="0"/>
              <a:t>17/10/2026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8D1936-B0ED-12F7-9600-535E63019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3E122A-6360-F1E0-9B8C-CC8C57CF5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025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D3815-9644-477D-0775-E4CF5074C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5AB9A1-3DB5-6F40-F625-0E8E0B22A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B7CFBE-41D3-BC50-7881-B547B94D5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27A3C-A591-CF46-8D4A-2939F2A8AFE2}" type="datetime1">
              <a:rPr lang="fr-FR" smtClean="0"/>
              <a:t>17/10/2026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901C9E-656D-1E81-54FC-41D9A2A21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CC2E31-494F-A72E-103E-38639CC65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8153" y="6379074"/>
            <a:ext cx="545385" cy="365125"/>
          </a:xfrm>
        </p:spPr>
        <p:txBody>
          <a:bodyPr/>
          <a:lstStyle>
            <a:lvl1pPr>
              <a:defRPr sz="1600"/>
            </a:lvl1pPr>
          </a:lstStyle>
          <a:p>
            <a:fld id="{B6BD7027-892A-5F4D-8657-687F5463A5AC}" type="slidenum">
              <a:rPr lang="fr-FR" smtClean="0"/>
              <a:pPr/>
              <a:t>‹N°›</a:t>
            </a:fld>
            <a:endParaRPr lang="fr-FR" sz="1600"/>
          </a:p>
        </p:txBody>
      </p:sp>
    </p:spTree>
    <p:extLst>
      <p:ext uri="{BB962C8B-B14F-4D97-AF65-F5344CB8AC3E}">
        <p14:creationId xmlns:p14="http://schemas.microsoft.com/office/powerpoint/2010/main" val="1920382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C9250-F5EA-09DD-6F64-82746DF53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E6FEEF-10ED-7B2D-4DAE-86CACE30C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471055-C560-C556-56D8-CB82AE488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22E01-462E-E444-9E7F-8D90D1F552A8}" type="datetime1">
              <a:rPr lang="fr-FR" smtClean="0"/>
              <a:t>17/10/2026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A51435-AC44-F45B-2098-4E252768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A921AB-63CE-EA71-F76E-5CF31889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934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26236F-9271-FC22-0F6D-0B9DE489B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BE9001-27F1-97CB-70F5-FF3C6B0A3A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65B3CA3-DF78-E51E-4B49-3921F681A5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D8FB6FE-D2AF-61B1-3FA9-93E9390EC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646DF-8DB3-6B4F-8BF2-058AC6CC4BCF}" type="datetime1">
              <a:rPr lang="fr-FR" smtClean="0"/>
              <a:t>17/10/2026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76F947-577B-5157-16AB-CACBA768B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628688-400C-403F-71F6-700FED53C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526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F6FB0F-E2AF-B5BC-57CC-6B957E698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CDC2EB-F1D9-9CE6-44F3-F9EB95A4E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2687C6-4D7B-AC4C-735C-D01CCDFB7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90D77B5-69E8-B6D1-ADCD-90BF98438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0E98A77-EA12-9608-070B-F5074B5623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BB5AFDE-D36E-6B9D-DE9C-1196575A0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8BAF-0BE3-CC4E-BEEE-DB400537E537}" type="datetime1">
              <a:rPr lang="fr-FR" smtClean="0"/>
              <a:t>17/10/2026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3E5E725-EA2D-A13E-8262-139D8B717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EE55E44-01AF-520D-8B3E-189C0119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925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49FC3-7734-79DD-2D15-6E461DCBB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591140C-0862-104D-1D48-25090632F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150D-C7A3-5242-9894-276EB146596B}" type="datetime1">
              <a:rPr lang="fr-FR" smtClean="0"/>
              <a:t>17/10/2026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96BF76-4738-A7C1-98A6-443800E48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7A77C34-3642-7134-0946-B8169FAD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872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0ABDB2A-DDA9-13A3-90C4-68EEB7168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D64EA-54FE-9A44-B1AC-A52381787656}" type="datetime1">
              <a:rPr lang="fr-FR" smtClean="0"/>
              <a:t>17/10/2026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D064731-2B2E-9BA0-294D-108A728EF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E361B2-7211-8445-373C-BDA527283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652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CE3B6E-FCC8-2311-6193-4E9FD03DC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3DC4BF-07F3-01C7-1359-62F1D06B8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227C85-A81C-08DD-6DF6-951DB50BE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BCF029-F187-5FC4-E804-F387513EC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4DB36-4CFC-D540-B8B8-6FC63386F625}" type="datetime1">
              <a:rPr lang="fr-FR" smtClean="0"/>
              <a:t>17/10/2026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B4F4623-3C45-F41C-D11F-A471A283C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2773EC-A8C9-A0DB-66E9-8C4E632D5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456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7D390-1132-BCFB-7D9D-4C5542546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339C1B5-137F-843D-36D6-1C6D48200F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5BD9EB-EC39-7217-BC9D-5605418EE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B58260-5C08-9228-6850-ECC021D87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00BB-5895-1247-BA1B-09AEB64E9A67}" type="datetime1">
              <a:rPr lang="fr-FR" smtClean="0"/>
              <a:t>17/10/2026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5BAB86-CA97-26D7-5B2B-AF609F15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81B5EE-8595-6105-8498-D1BF767A8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39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9083AB-049A-71CA-DB7D-ED0804617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E20314-41D0-18A6-C5DD-7A01A5EF3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52CBC6-E968-9D40-88F3-923C90065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0CD35-04DE-BE4B-B1AB-D96B96791068}" type="datetime1">
              <a:rPr lang="fr-FR" smtClean="0"/>
              <a:t>17/10/2026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C7F721-DD4B-0FBE-FACC-AD2649699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B5585F-18AB-08D8-F795-091238B68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25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B62F701-6CE7-3048-1BF6-48261743EC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145F5C9-E8A6-21F9-D057-70CA81CF7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C447DD-61DA-8C68-D018-EC3993DD1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D9BDA-6D03-C141-95CC-3F55C32EA8FD}" type="datetime1">
              <a:rPr lang="fr-FR" smtClean="0"/>
              <a:t>17/10/2026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085505-A22D-72B0-E074-E403179A5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FCF869-B2F2-B60C-C917-118838341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24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0"/>
                <a:lumOff val="100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61DCF25-ADB9-8FA6-EB44-549EB24CE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5770"/>
            <a:ext cx="10515600" cy="7571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spAutoFit/>
          </a:bodyPr>
          <a:lstStyle/>
          <a:p>
            <a:pPr lvl="0" algn="ctr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BE7854-5601-329A-045E-7CE88CEF1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65211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lIns="91440" tIns="45720" rIns="91440" bIns="45720" rtlCol="0">
            <a:spAutoFit/>
          </a:bodyPr>
          <a:lstStyle/>
          <a:p>
            <a:pPr marL="0" lvl="0" indent="0" algn="ctr">
              <a:buNone/>
            </a:pPr>
            <a:r>
              <a:rPr lang="fr-FR" dirty="0"/>
              <a:t>Cliquez pour modifier les styles du texte du masque</a:t>
            </a:r>
          </a:p>
          <a:p>
            <a:pPr marL="457200" lvl="1" indent="0" algn="ctr">
              <a:buNone/>
            </a:pPr>
            <a:r>
              <a:rPr lang="fr-FR" dirty="0"/>
              <a:t>Deuxième niveau</a:t>
            </a:r>
          </a:p>
          <a:p>
            <a:pPr marL="914400" lvl="2" indent="0" algn="ctr">
              <a:buNone/>
            </a:pPr>
            <a:r>
              <a:rPr lang="fr-FR" dirty="0"/>
              <a:t>Troisième niveau</a:t>
            </a:r>
          </a:p>
          <a:p>
            <a:pPr marL="1371600" lvl="3" indent="0" algn="ctr">
              <a:buNone/>
            </a:pPr>
            <a:r>
              <a:rPr lang="fr-FR" dirty="0"/>
              <a:t>Quatrième niveau</a:t>
            </a:r>
          </a:p>
          <a:p>
            <a:pPr marL="1828800" lvl="4" indent="0" algn="ctr">
              <a:buNone/>
            </a:pPr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66343C-9832-CB43-1731-2BE021AF4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C0D1FA-B034-774D-AD7E-5822E3AA4E86}" type="datetime1">
              <a:rPr lang="fr-FR" smtClean="0"/>
              <a:t>17/10/2026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0CC45E-88E0-8B8E-AB0F-CAB5D7CAD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F2106C-F526-D308-4653-D860E379F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82230"/>
            <a:ext cx="607031" cy="3651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lvl1pPr algn="r">
              <a:defRPr sz="1600" baseline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BD7027-892A-5F4D-8657-687F5463A5AC}" type="slidenum">
              <a:rPr lang="fr-FR" smtClean="0"/>
              <a:pPr/>
              <a:t>‹N°›</a:t>
            </a:fld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592892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r-FR" sz="4800" b="1" i="0" kern="1200" smtClean="0">
          <a:solidFill>
            <a:schemeClr val="tx1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fr-FR" sz="2400" b="0" i="0" kern="1200" dirty="0" smtClean="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6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audio" Target="../media/audio1.bin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DB2513-A414-C6A2-8631-A511C0264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4017" y="498160"/>
            <a:ext cx="6280935" cy="1849348"/>
          </a:xfrm>
        </p:spPr>
        <p:txBody>
          <a:bodyPr>
            <a:normAutofit/>
          </a:bodyPr>
          <a:lstStyle/>
          <a:p>
            <a:r>
              <a:rPr lang="fr-FR" dirty="0"/>
              <a:t>Mesurer sous le microscope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B63F77-D3A4-95E3-CD61-C6EBB1B4D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1</a:t>
            </a:fld>
            <a:endParaRPr lang="fr-FR"/>
          </a:p>
        </p:txBody>
      </p:sp>
      <p:pic>
        <p:nvPicPr>
          <p:cNvPr id="5" name="Picture 4" descr="Microscope 2009 005">
            <a:extLst>
              <a:ext uri="{FF2B5EF4-FFF2-40B4-BE49-F238E27FC236}">
                <a16:creationId xmlns:a16="http://schemas.microsoft.com/office/drawing/2014/main" id="{67F70BA6-8FAD-F32E-67FA-D5F989E52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73" y="498160"/>
            <a:ext cx="3990891" cy="610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6D3FFB9-3C41-4E5D-BE58-6290C3382C61}"/>
              </a:ext>
            </a:extLst>
          </p:cNvPr>
          <p:cNvSpPr txBox="1">
            <a:spLocks/>
          </p:cNvSpPr>
          <p:nvPr/>
        </p:nvSpPr>
        <p:spPr>
          <a:xfrm>
            <a:off x="6735565" y="3818814"/>
            <a:ext cx="3124199" cy="213904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Diaporama réalisé à partir de travaux de : </a:t>
            </a:r>
          </a:p>
          <a:p>
            <a:r>
              <a:rPr lang="fr-FR" dirty="0"/>
              <a:t>Cédric CIVEL</a:t>
            </a:r>
          </a:p>
          <a:p>
            <a:r>
              <a:rPr lang="fr-FR" dirty="0"/>
              <a:t>Antoine GAUDIN</a:t>
            </a:r>
          </a:p>
          <a:p>
            <a:r>
              <a:rPr lang="fr-FR" dirty="0"/>
              <a:t>J-Noël JOFFIN</a:t>
            </a:r>
          </a:p>
        </p:txBody>
      </p:sp>
    </p:spTree>
    <p:extLst>
      <p:ext uri="{BB962C8B-B14F-4D97-AF65-F5344CB8AC3E}">
        <p14:creationId xmlns:p14="http://schemas.microsoft.com/office/powerpoint/2010/main" val="183608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08345C5-444A-7069-FD45-D1AB2F17C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0"/>
            <a:ext cx="8407400" cy="685153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57AFF5D-42C7-B928-AE59-1329C19CB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75770"/>
            <a:ext cx="2921000" cy="75713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BA42C0B-B2C5-C5C3-C9E1-0FA288D82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2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3082D3-C219-1611-F973-71567AA459C4}"/>
              </a:ext>
            </a:extLst>
          </p:cNvPr>
          <p:cNvSpPr txBox="1"/>
          <p:nvPr/>
        </p:nvSpPr>
        <p:spPr>
          <a:xfrm>
            <a:off x="3219450" y="1444565"/>
            <a:ext cx="5753100" cy="3962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Pourquoi mesurer ?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Comment mesurer ?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 approche simple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Mesurer le diamètre du camp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Estimer la taille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Mesurer</a:t>
            </a:r>
          </a:p>
        </p:txBody>
      </p:sp>
    </p:spTree>
    <p:extLst>
      <p:ext uri="{BB962C8B-B14F-4D97-AF65-F5344CB8AC3E}">
        <p14:creationId xmlns:p14="http://schemas.microsoft.com/office/powerpoint/2010/main" val="87604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BDBF28-070B-31BE-E2DF-B7B596A9C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683" y="385675"/>
            <a:ext cx="10515600" cy="867774"/>
          </a:xfrm>
        </p:spPr>
        <p:txBody>
          <a:bodyPr/>
          <a:lstStyle/>
          <a:p>
            <a:r>
              <a:rPr lang="fr-FR" dirty="0"/>
              <a:t>Pourquoi mesurer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3B4BE1-D713-5384-F822-DA2378EC7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683" y="1466029"/>
            <a:ext cx="8753696" cy="1311128"/>
          </a:xfrm>
        </p:spPr>
        <p:txBody>
          <a:bodyPr/>
          <a:lstStyle/>
          <a:p>
            <a:pPr marL="0" indent="0">
              <a:buNone/>
            </a:pPr>
            <a:r>
              <a:rPr lang="fr-FR" sz="2200" dirty="0"/>
              <a:t>Connaitre la taille est utile pour </a:t>
            </a:r>
            <a:r>
              <a:rPr lang="fr-FR" sz="2200" b="1" dirty="0"/>
              <a:t>identifier</a:t>
            </a:r>
            <a:r>
              <a:rPr lang="fr-FR" sz="2200" dirty="0"/>
              <a:t>.</a:t>
            </a:r>
            <a:br>
              <a:rPr lang="fr-FR" sz="2200" dirty="0"/>
            </a:br>
            <a:r>
              <a:rPr lang="fr-FR" sz="2200" dirty="0"/>
              <a:t>Exemple : en parasitologie, la taille des éléments parasitaires est connue ; quand on détecte un parasite, avant de le nommer, on le mesure pour affirmer ou infirmer l’identification.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5B246F-4256-C30B-7272-2F8155E2F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3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8156D35D-6419-5B84-A0F9-EC0CBA882440}"/>
              </a:ext>
            </a:extLst>
          </p:cNvPr>
          <p:cNvSpPr txBox="1">
            <a:spLocks/>
          </p:cNvSpPr>
          <p:nvPr/>
        </p:nvSpPr>
        <p:spPr>
          <a:xfrm>
            <a:off x="534682" y="3212914"/>
            <a:ext cx="3153739" cy="131112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200" dirty="0"/>
              <a:t>Exemple : en regardant rapidement on  pense immédiatement… Ascaris (œuf)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601F85E-08D2-6B9A-71B3-64F2068E6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282" y="3212914"/>
            <a:ext cx="7747000" cy="2413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D089280-EE95-6379-2F17-E35D273254A4}"/>
              </a:ext>
            </a:extLst>
          </p:cNvPr>
          <p:cNvSpPr txBox="1">
            <a:spLocks/>
          </p:cNvSpPr>
          <p:nvPr/>
        </p:nvSpPr>
        <p:spPr>
          <a:xfrm>
            <a:off x="534682" y="4867466"/>
            <a:ext cx="3153739" cy="3970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200" dirty="0"/>
              <a:t>Taille mesurée : 20 µm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3834CA64-C001-B0B7-A0F3-B0B616886EA8}"/>
              </a:ext>
            </a:extLst>
          </p:cNvPr>
          <p:cNvSpPr txBox="1">
            <a:spLocks/>
          </p:cNvSpPr>
          <p:nvPr/>
        </p:nvSpPr>
        <p:spPr>
          <a:xfrm>
            <a:off x="534682" y="5599220"/>
            <a:ext cx="3153739" cy="7017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200" dirty="0"/>
              <a:t>Or l’œuf d’Ascaris mesure 50 à 60 µm…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A1B9CBE-EB97-3B5D-20EC-C70885AB41C0}"/>
              </a:ext>
            </a:extLst>
          </p:cNvPr>
          <p:cNvSpPr txBox="1">
            <a:spLocks/>
          </p:cNvSpPr>
          <p:nvPr/>
        </p:nvSpPr>
        <p:spPr>
          <a:xfrm>
            <a:off x="5792483" y="6045683"/>
            <a:ext cx="5670765" cy="4247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Il s’avère qu’il s’agit </a:t>
            </a:r>
            <a:r>
              <a:rPr lang="fr-FR" sz="2200" dirty="0"/>
              <a:t>d’une</a:t>
            </a:r>
            <a:r>
              <a:rPr lang="fr-FR" dirty="0"/>
              <a:t> spore d’artichaut</a:t>
            </a:r>
          </a:p>
        </p:txBody>
      </p:sp>
      <p:sp>
        <p:nvSpPr>
          <p:cNvPr id="15" name="Flèche droite à entaille 14">
            <a:extLst>
              <a:ext uri="{FF2B5EF4-FFF2-40B4-BE49-F238E27FC236}">
                <a16:creationId xmlns:a16="http://schemas.microsoft.com/office/drawing/2014/main" id="{024FBE3E-48A2-C465-CAF1-7F022B3C8A41}"/>
              </a:ext>
            </a:extLst>
          </p:cNvPr>
          <p:cNvSpPr/>
          <p:nvPr/>
        </p:nvSpPr>
        <p:spPr>
          <a:xfrm>
            <a:off x="3865516" y="5944027"/>
            <a:ext cx="1749872" cy="613611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2424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81037F-C16D-4461-23F8-6600D5501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mesurer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E7BC4F-F433-453D-4BEC-8517E482D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7127"/>
            <a:ext cx="10515600" cy="42473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Il faut évidemment un instrument de mesure, une « règle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B8C6AA-CC05-A7D0-DF15-0F3C4D799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4</a:t>
            </a:fld>
            <a:endParaRPr lang="fr-FR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04691CB0-0A2A-0AAA-90DC-6F57AD16BAAF}"/>
              </a:ext>
            </a:extLst>
          </p:cNvPr>
          <p:cNvSpPr txBox="1">
            <a:spLocks/>
          </p:cNvSpPr>
          <p:nvPr/>
        </p:nvSpPr>
        <p:spPr>
          <a:xfrm>
            <a:off x="838199" y="2206086"/>
            <a:ext cx="7483868" cy="4005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fr-FR" dirty="0"/>
              <a:t>Utiliser du papier millimétré… un peu primitif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Utiliser un hématimètre qui est gradué</a:t>
            </a:r>
            <a:br>
              <a:rPr lang="fr-FR" dirty="0"/>
            </a:br>
            <a:endParaRPr lang="fr-FR" dirty="0"/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Utiliser une lame micrométrique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F3A4C4-CEA2-A869-6E28-FA1FBD64C1A1}"/>
              </a:ext>
            </a:extLst>
          </p:cNvPr>
          <p:cNvGrpSpPr/>
          <p:nvPr/>
        </p:nvGrpSpPr>
        <p:grpSpPr>
          <a:xfrm>
            <a:off x="2938742" y="2663286"/>
            <a:ext cx="2619375" cy="1971675"/>
            <a:chOff x="8734424" y="2206086"/>
            <a:chExt cx="2619375" cy="1971675"/>
          </a:xfrm>
        </p:grpSpPr>
        <p:pic>
          <p:nvPicPr>
            <p:cNvPr id="6" name="Picture 2" descr="http://www.amicollege.com/maths/sequence/_acts/55/act12b.gif">
              <a:extLst>
                <a:ext uri="{FF2B5EF4-FFF2-40B4-BE49-F238E27FC236}">
                  <a16:creationId xmlns:a16="http://schemas.microsoft.com/office/drawing/2014/main" id="{C67F17C9-C1F6-F02A-F849-6213B28007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734424" y="2206086"/>
              <a:ext cx="2619375" cy="1971675"/>
            </a:xfrm>
            <a:prstGeom prst="rect">
              <a:avLst/>
            </a:prstGeom>
            <a:noFill/>
          </p:spPr>
        </p:pic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02EF7E3C-2AC3-0C45-0970-F69EFE7C2851}"/>
                </a:ext>
              </a:extLst>
            </p:cNvPr>
            <p:cNvSpPr/>
            <p:nvPr/>
          </p:nvSpPr>
          <p:spPr>
            <a:xfrm>
              <a:off x="9166472" y="2206086"/>
              <a:ext cx="1728192" cy="18002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855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540C55-F32D-7B01-E1CD-D8D0AF5B5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1007"/>
            <a:ext cx="3262745" cy="42473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L’hématimètre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2A55EA-8DCD-AA74-91B0-05E86EF48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pPr/>
              <a:t>5</a:t>
            </a:fld>
            <a:endParaRPr lang="fr-FR" sz="160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5CBABFA-60DE-71BE-6EC7-14E2E2DE8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815" y="551007"/>
            <a:ext cx="5216370" cy="16842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E29C63-9AC3-552B-CB1E-6521C9CCB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2467474"/>
            <a:ext cx="6117599" cy="41411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7EE89CA-7044-947E-FFC1-BD7CBAD777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1175" y="3488171"/>
            <a:ext cx="4066978" cy="2012084"/>
          </a:xfrm>
          <a:prstGeom prst="rect">
            <a:avLst/>
          </a:prstGeom>
        </p:spPr>
      </p:pic>
      <p:graphicFrame>
        <p:nvGraphicFramePr>
          <p:cNvPr id="16" name="Object 16">
            <a:extLst>
              <a:ext uri="{FF2B5EF4-FFF2-40B4-BE49-F238E27FC236}">
                <a16:creationId xmlns:a16="http://schemas.microsoft.com/office/drawing/2014/main" id="{C72C6183-8549-0210-0499-D7F1EEB653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129144"/>
              </p:ext>
            </p:extLst>
          </p:nvPr>
        </p:nvGraphicFramePr>
        <p:xfrm>
          <a:off x="7546859" y="1294833"/>
          <a:ext cx="4117107" cy="188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8056477" imgH="3685139" progId="">
                  <p:embed/>
                </p:oleObj>
              </mc:Choice>
              <mc:Fallback>
                <p:oleObj r:id="rId6" imgW="8056477" imgH="3685139" progId="">
                  <p:embed/>
                  <p:pic>
                    <p:nvPicPr>
                      <p:cNvPr id="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6859" y="1294833"/>
                        <a:ext cx="4117107" cy="18809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058FF77-1173-0AC6-FBD0-124A939950C3}"/>
              </a:ext>
            </a:extLst>
          </p:cNvPr>
          <p:cNvCxnSpPr>
            <a:cxnSpLocks/>
          </p:cNvCxnSpPr>
          <p:nvPr/>
        </p:nvCxnSpPr>
        <p:spPr>
          <a:xfrm>
            <a:off x="6048911" y="1065439"/>
            <a:ext cx="3465753" cy="800729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631A522-3B69-38AA-0C9C-F485BAA89FC7}"/>
              </a:ext>
            </a:extLst>
          </p:cNvPr>
          <p:cNvCxnSpPr>
            <a:cxnSpLocks/>
          </p:cNvCxnSpPr>
          <p:nvPr/>
        </p:nvCxnSpPr>
        <p:spPr>
          <a:xfrm flipH="1">
            <a:off x="5919537" y="2146681"/>
            <a:ext cx="3501189" cy="60304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A7E1B7C-517B-BB1C-734B-F5208EFE42B3}"/>
              </a:ext>
            </a:extLst>
          </p:cNvPr>
          <p:cNvCxnSpPr>
            <a:cxnSpLocks/>
          </p:cNvCxnSpPr>
          <p:nvPr/>
        </p:nvCxnSpPr>
        <p:spPr>
          <a:xfrm>
            <a:off x="6048911" y="3260558"/>
            <a:ext cx="1326447" cy="42169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ED183FD9-9B7A-B383-1070-342E2CED76F0}"/>
              </a:ext>
            </a:extLst>
          </p:cNvPr>
          <p:cNvCxnSpPr>
            <a:cxnSpLocks/>
          </p:cNvCxnSpPr>
          <p:nvPr/>
        </p:nvCxnSpPr>
        <p:spPr>
          <a:xfrm flipV="1">
            <a:off x="9216189" y="5269832"/>
            <a:ext cx="0" cy="709863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84C2A429-9B0C-F9FA-E821-5A859B63AC85}"/>
              </a:ext>
            </a:extLst>
          </p:cNvPr>
          <p:cNvSpPr txBox="1"/>
          <p:nvPr/>
        </p:nvSpPr>
        <p:spPr>
          <a:xfrm>
            <a:off x="7910376" y="6054039"/>
            <a:ext cx="3020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Chaque carré 50 µm x 50 µm</a:t>
            </a:r>
          </a:p>
        </p:txBody>
      </p:sp>
    </p:spTree>
    <p:extLst>
      <p:ext uri="{BB962C8B-B14F-4D97-AF65-F5344CB8AC3E}">
        <p14:creationId xmlns:p14="http://schemas.microsoft.com/office/powerpoint/2010/main" val="2335886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8634E-6230-DEFC-ADC5-D2123AE34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9B7184-A839-E74A-B494-BED95222D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455" y="476690"/>
            <a:ext cx="3262745" cy="42473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La lame graduée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0E59F0-30AD-A69B-A0E0-A72734E1D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pPr/>
              <a:t>6</a:t>
            </a:fld>
            <a:endParaRPr lang="fr-FR" sz="160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DFC7438-6D25-BDF8-3065-DCDF01ECE521}"/>
              </a:ext>
            </a:extLst>
          </p:cNvPr>
          <p:cNvCxnSpPr/>
          <p:nvPr/>
        </p:nvCxnSpPr>
        <p:spPr>
          <a:xfrm flipV="1">
            <a:off x="2043767" y="4110292"/>
            <a:ext cx="2078182" cy="109451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7E111DB3-968D-705F-3FFA-08FA7034D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581400"/>
            <a:ext cx="7772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4E9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80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80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80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80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80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80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80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80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80" charset="0"/>
              </a:defRPr>
            </a:lvl9pPr>
          </a:lstStyle>
          <a:p>
            <a:pPr eaLnBrk="1" hangingPunct="1">
              <a:buFontTx/>
              <a:buNone/>
            </a:pPr>
            <a:endParaRPr lang="fr-FR" altLang="fr-FR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343ED9A6-45A7-FA79-4A38-D2E1DAB77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2753343"/>
            <a:ext cx="72263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0">
            <a:extLst>
              <a:ext uri="{FF2B5EF4-FFF2-40B4-BE49-F238E27FC236}">
                <a16:creationId xmlns:a16="http://schemas.microsoft.com/office/drawing/2014/main" id="{84A05CDB-1995-1D9E-3E99-09D452037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721968"/>
            <a:ext cx="3887787" cy="685800"/>
          </a:xfrm>
          <a:prstGeom prst="wedgeRectCallout">
            <a:avLst>
              <a:gd name="adj1" fmla="val -22889"/>
              <a:gd name="adj2" fmla="val -174852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itchFamily="-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9pPr>
          </a:lstStyle>
          <a:p>
            <a:pPr algn="ctr"/>
            <a:r>
              <a:rPr lang="fr-FR" altLang="fr-FR"/>
              <a:t>L’unité des  nombres est le mm</a:t>
            </a:r>
          </a:p>
        </p:txBody>
      </p:sp>
      <p:sp>
        <p:nvSpPr>
          <p:cNvPr id="9" name="Line 12">
            <a:extLst>
              <a:ext uri="{FF2B5EF4-FFF2-40B4-BE49-F238E27FC236}">
                <a16:creationId xmlns:a16="http://schemas.microsoft.com/office/drawing/2014/main" id="{F66AE4B0-6793-E976-5924-FE137BDCE0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6300" y="4810743"/>
            <a:ext cx="457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474640B4-E742-0673-DB02-7AB4D21BC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0" y="4658343"/>
            <a:ext cx="990600" cy="3968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fr-FR" sz="2000">
                <a:latin typeface="Arial Rounded MT Bold" panose="020F0704030504030204" pitchFamily="34" charset="77"/>
              </a:rPr>
              <a:t>1 mm</a:t>
            </a:r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69A57B99-6431-5BA8-B499-0412BA5526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4100" y="3596306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Text Box 15">
            <a:extLst>
              <a:ext uri="{FF2B5EF4-FFF2-40B4-BE49-F238E27FC236}">
                <a16:creationId xmlns:a16="http://schemas.microsoft.com/office/drawing/2014/main" id="{D82F8EE5-E1C9-FCD5-6CA2-CB741086B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9700" y="3062906"/>
            <a:ext cx="2438400" cy="3968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fr-FR" sz="2000">
                <a:latin typeface="Arial Rounded MT Bold" panose="020F0704030504030204" pitchFamily="34" charset="77"/>
              </a:rPr>
              <a:t>0,1 mm = 100 µm</a:t>
            </a:r>
          </a:p>
        </p:txBody>
      </p:sp>
      <p:sp>
        <p:nvSpPr>
          <p:cNvPr id="16" name="Line 16">
            <a:extLst>
              <a:ext uri="{FF2B5EF4-FFF2-40B4-BE49-F238E27FC236}">
                <a16:creationId xmlns:a16="http://schemas.microsoft.com/office/drawing/2014/main" id="{67A55910-B5F1-742C-C155-4D1A5D96B6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67375" y="2600943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Line 17">
            <a:extLst>
              <a:ext uri="{FF2B5EF4-FFF2-40B4-BE49-F238E27FC236}">
                <a16:creationId xmlns:a16="http://schemas.microsoft.com/office/drawing/2014/main" id="{C79A3706-EF24-9D1A-37F7-794B306BC7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1825" y="2600943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8" name="Text Box 18">
            <a:extLst>
              <a:ext uri="{FF2B5EF4-FFF2-40B4-BE49-F238E27FC236}">
                <a16:creationId xmlns:a16="http://schemas.microsoft.com/office/drawing/2014/main" id="{9850F492-8F4E-F0B9-EBE3-4C9A87BE9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00" y="3062906"/>
            <a:ext cx="838200" cy="3968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fr-FR" sz="2000">
                <a:latin typeface="Arial Narrow" panose="020B0604020202020204" pitchFamily="34" charset="0"/>
              </a:rPr>
              <a:t>10 µm</a:t>
            </a:r>
          </a:p>
        </p:txBody>
      </p:sp>
      <p:pic>
        <p:nvPicPr>
          <p:cNvPr id="36" name="Picture 5" descr="Mic_01bis">
            <a:extLst>
              <a:ext uri="{FF2B5EF4-FFF2-40B4-BE49-F238E27FC236}">
                <a16:creationId xmlns:a16="http://schemas.microsoft.com/office/drawing/2014/main" id="{1B2301AC-5919-D3DC-E1DE-7A104A185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l="50277"/>
          <a:stretch>
            <a:fillRect/>
          </a:stretch>
        </p:blipFill>
        <p:spPr bwMode="auto">
          <a:xfrm>
            <a:off x="4572829" y="358102"/>
            <a:ext cx="2919834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6" descr="LGx1000">
            <a:extLst>
              <a:ext uri="{FF2B5EF4-FFF2-40B4-BE49-F238E27FC236}">
                <a16:creationId xmlns:a16="http://schemas.microsoft.com/office/drawing/2014/main" id="{2C14A633-B0B1-1543-01FD-5C4E3EC68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90405" y="2741972"/>
            <a:ext cx="355176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FB6248A2-E1D1-BFD2-4C27-6E22E33D1B12}"/>
              </a:ext>
            </a:extLst>
          </p:cNvPr>
          <p:cNvSpPr txBox="1"/>
          <p:nvPr/>
        </p:nvSpPr>
        <p:spPr>
          <a:xfrm>
            <a:off x="13569067" y="56504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x100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288E29C-830F-ADE0-2AA7-418C2AF782CF}"/>
              </a:ext>
            </a:extLst>
          </p:cNvPr>
          <p:cNvSpPr txBox="1"/>
          <p:nvPr/>
        </p:nvSpPr>
        <p:spPr>
          <a:xfrm>
            <a:off x="9861113" y="5650468"/>
            <a:ext cx="1523811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x1000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1A20FF7-082C-0EFE-3425-3F6CACADBCF2}"/>
              </a:ext>
            </a:extLst>
          </p:cNvPr>
          <p:cNvSpPr txBox="1"/>
          <p:nvPr/>
        </p:nvSpPr>
        <p:spPr>
          <a:xfrm>
            <a:off x="6536265" y="5695536"/>
            <a:ext cx="1523811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x100</a:t>
            </a:r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D3408D81-E984-1976-24C7-6C6354E65834}"/>
              </a:ext>
            </a:extLst>
          </p:cNvPr>
          <p:cNvSpPr txBox="1">
            <a:spLocks/>
          </p:cNvSpPr>
          <p:nvPr/>
        </p:nvSpPr>
        <p:spPr>
          <a:xfrm>
            <a:off x="6718300" y="6343236"/>
            <a:ext cx="4238985" cy="4247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dirty="0"/>
              <a:t>La lame vue sous le microscope</a:t>
            </a:r>
          </a:p>
        </p:txBody>
      </p:sp>
      <p:sp>
        <p:nvSpPr>
          <p:cNvPr id="42" name="Text Box 18">
            <a:extLst>
              <a:ext uri="{FF2B5EF4-FFF2-40B4-BE49-F238E27FC236}">
                <a16:creationId xmlns:a16="http://schemas.microsoft.com/office/drawing/2014/main" id="{2F0FB427-BD1B-0D55-8B6F-724636B6D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296" y="2100426"/>
            <a:ext cx="838200" cy="3968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fr-FR" sz="2000">
                <a:latin typeface="Arial Narrow" panose="020B0604020202020204" pitchFamily="34" charset="0"/>
              </a:rPr>
              <a:t>10 µm</a:t>
            </a:r>
          </a:p>
        </p:txBody>
      </p:sp>
      <p:sp>
        <p:nvSpPr>
          <p:cNvPr id="43" name="Line 17">
            <a:extLst>
              <a:ext uri="{FF2B5EF4-FFF2-40B4-BE49-F238E27FC236}">
                <a16:creationId xmlns:a16="http://schemas.microsoft.com/office/drawing/2014/main" id="{4486B205-E337-6413-E708-8F2EB24DC6E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733030" y="2580602"/>
            <a:ext cx="16016" cy="1452884"/>
          </a:xfrm>
          <a:prstGeom prst="line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" name="Line 17">
            <a:extLst>
              <a:ext uri="{FF2B5EF4-FFF2-40B4-BE49-F238E27FC236}">
                <a16:creationId xmlns:a16="http://schemas.microsoft.com/office/drawing/2014/main" id="{866356D1-B658-4AA8-26D4-EBD644AAC6B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518978" y="2580602"/>
            <a:ext cx="16016" cy="1452884"/>
          </a:xfrm>
          <a:prstGeom prst="line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64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oum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  <p:bldP spid="43" grpId="0" animBg="1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C5827E-CE53-8469-AAF0-65867A47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168" y="338000"/>
            <a:ext cx="10515600" cy="757130"/>
          </a:xfrm>
        </p:spPr>
        <p:txBody>
          <a:bodyPr/>
          <a:lstStyle/>
          <a:p>
            <a:r>
              <a:rPr lang="fr-FR" dirty="0"/>
              <a:t>1. Une approche simple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9BD4FE-D1A3-1793-9C37-003FF6FE5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168" y="1278604"/>
            <a:ext cx="10515600" cy="42473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À l’aide d’un morceau de papier contenant le mot  « stérile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8A5E14-28B2-E439-C333-BC641C9F7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pPr/>
              <a:t>7</a:t>
            </a:fld>
            <a:endParaRPr lang="fr-FR" sz="1600"/>
          </a:p>
        </p:txBody>
      </p:sp>
      <p:pic>
        <p:nvPicPr>
          <p:cNvPr id="5" name="Picture 2" descr="diamètre champs préparation 2009 001">
            <a:extLst>
              <a:ext uri="{FF2B5EF4-FFF2-40B4-BE49-F238E27FC236}">
                <a16:creationId xmlns:a16="http://schemas.microsoft.com/office/drawing/2014/main" id="{FE8A090E-3294-FFA5-A77D-7437FF595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84" y="2753223"/>
            <a:ext cx="4840288" cy="380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diamètre champs préparation 2009 002">
            <a:extLst>
              <a:ext uri="{FF2B5EF4-FFF2-40B4-BE49-F238E27FC236}">
                <a16:creationId xmlns:a16="http://schemas.microsoft.com/office/drawing/2014/main" id="{BF2517C9-3426-FD36-9225-FF00605D4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110" y="2753223"/>
            <a:ext cx="5121804" cy="3766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C25662C6-8736-07AF-E360-7E82E9FED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68" y="1886810"/>
            <a:ext cx="3097213" cy="1165225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C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</a:rPr>
              <a:t>Montage entre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</a:rPr>
              <a:t>lame et lamelle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FF0000"/>
                </a:solidFill>
              </a:rPr>
              <a:t>+ eau</a:t>
            </a:r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8661896F-2055-D472-0DD2-877A3B42EF94}"/>
              </a:ext>
            </a:extLst>
          </p:cNvPr>
          <p:cNvSpPr>
            <a:spLocks noChangeShapeType="1"/>
          </p:cNvSpPr>
          <p:nvPr/>
        </p:nvSpPr>
        <p:spPr bwMode="auto">
          <a:xfrm>
            <a:off x="971550" y="2565400"/>
            <a:ext cx="287338" cy="7921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BD65F9C-943A-4B65-BC70-2F883EF5E6ED}"/>
              </a:ext>
            </a:extLst>
          </p:cNvPr>
          <p:cNvSpPr txBox="1"/>
          <p:nvPr/>
        </p:nvSpPr>
        <p:spPr>
          <a:xfrm>
            <a:off x="7160965" y="2043613"/>
            <a:ext cx="4107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Photographies et idées de Cédric CIVEL</a:t>
            </a:r>
          </a:p>
        </p:txBody>
      </p:sp>
    </p:spTree>
    <p:extLst>
      <p:ext uri="{BB962C8B-B14F-4D97-AF65-F5344CB8AC3E}">
        <p14:creationId xmlns:p14="http://schemas.microsoft.com/office/powerpoint/2010/main" val="1455749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BDE76D4-0471-79F2-6FB7-6E217FCA2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8</a:t>
            </a:fld>
            <a:endParaRPr lang="fr-FR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5995AC4B-35E5-E23B-609D-5ED176DC7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009" y="333356"/>
            <a:ext cx="3097213" cy="860425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C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</a:rPr>
              <a:t>Observation microscopique</a:t>
            </a:r>
          </a:p>
        </p:txBody>
      </p:sp>
      <p:pic>
        <p:nvPicPr>
          <p:cNvPr id="6" name="Picture 5" descr="diamètre champs préparation 2009 004">
            <a:extLst>
              <a:ext uri="{FF2B5EF4-FFF2-40B4-BE49-F238E27FC236}">
                <a16:creationId xmlns:a16="http://schemas.microsoft.com/office/drawing/2014/main" id="{DEA10057-24D3-E2DC-9E0C-DB7FD88DB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646" y="1370515"/>
            <a:ext cx="6778058" cy="515412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5955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B8E3-9890-DBDB-C971-FF06B25A3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4C151A1-BB8E-0725-5A3F-4FDCFCAD5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9</a:t>
            </a:fld>
            <a:endParaRPr lang="fr-FR"/>
          </a:p>
        </p:txBody>
      </p:sp>
      <p:pic>
        <p:nvPicPr>
          <p:cNvPr id="3" name="Picture 5" descr="Stérile X100 001">
            <a:extLst>
              <a:ext uri="{FF2B5EF4-FFF2-40B4-BE49-F238E27FC236}">
                <a16:creationId xmlns:a16="http://schemas.microsoft.com/office/drawing/2014/main" id="{3C2B9860-106C-7F97-8DBA-6A0F3339A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528" y="878189"/>
            <a:ext cx="2720340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33FFB891-317D-B8B1-571F-CB26F63F4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528" y="3548063"/>
            <a:ext cx="2663825" cy="1015663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C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CCFFFF"/>
                </a:solidFill>
              </a:rPr>
              <a:t>Observation microscopique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CCFFFF"/>
                </a:solidFill>
              </a:rPr>
              <a:t>X100 (10 x 10)</a:t>
            </a: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36B44EBF-A476-588F-F8ED-308468043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9584" y="4296255"/>
            <a:ext cx="2663825" cy="1015663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C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CCFFFF"/>
                </a:solidFill>
              </a:rPr>
              <a:t>Observation microscopique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CCFFFF"/>
                </a:solidFill>
              </a:rPr>
              <a:t>X400 (10 x 40)</a:t>
            </a:r>
          </a:p>
        </p:txBody>
      </p:sp>
      <p:pic>
        <p:nvPicPr>
          <p:cNvPr id="5" name="Picture 5" descr="Stérile X400 002">
            <a:extLst>
              <a:ext uri="{FF2B5EF4-FFF2-40B4-BE49-F238E27FC236}">
                <a16:creationId xmlns:a16="http://schemas.microsoft.com/office/drawing/2014/main" id="{DE80D0A1-6BF1-D165-38B5-B3AF5759E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662" y="1546082"/>
            <a:ext cx="2693670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0347B0AF-E3B8-41DA-1460-EC83D3078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7421" y="5329470"/>
            <a:ext cx="1743675" cy="2185214"/>
          </a:xfrm>
          <a:prstGeom prst="rect">
            <a:avLst/>
          </a:prstGeom>
          <a:noFill/>
          <a:ln w="38100">
            <a:solidFill>
              <a:srgbClr val="CC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</a:rPr>
              <a:t>Observation microscopique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</a:rPr>
              <a:t>X400 </a:t>
            </a:r>
            <a:r>
              <a:rPr lang="fr-FR" altLang="fr-FR" sz="1600" b="1">
                <a:solidFill>
                  <a:srgbClr val="CCFFFF"/>
                </a:solidFill>
              </a:rPr>
              <a:t>(10 x 40)</a:t>
            </a:r>
          </a:p>
        </p:txBody>
      </p:sp>
      <p:pic>
        <p:nvPicPr>
          <p:cNvPr id="7" name="Picture 4" descr="Stérile X40 003">
            <a:extLst>
              <a:ext uri="{FF2B5EF4-FFF2-40B4-BE49-F238E27FC236}">
                <a16:creationId xmlns:a16="http://schemas.microsoft.com/office/drawing/2014/main" id="{843EA625-068F-E788-0F2A-7CF6F92B4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80" y="215827"/>
            <a:ext cx="2684780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">
            <a:extLst>
              <a:ext uri="{FF2B5EF4-FFF2-40B4-BE49-F238E27FC236}">
                <a16:creationId xmlns:a16="http://schemas.microsoft.com/office/drawing/2014/main" id="{2F7DFC3B-B79C-65F1-2E09-F7FCEAE7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909" y="2905180"/>
            <a:ext cx="2663825" cy="1015663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C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CCFFFF"/>
                </a:solidFill>
              </a:rPr>
              <a:t>Observation microscopique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CCFFFF"/>
                </a:solidFill>
              </a:rPr>
              <a:t>X40 (4 x 10)</a:t>
            </a:r>
          </a:p>
        </p:txBody>
      </p:sp>
      <p:pic>
        <p:nvPicPr>
          <p:cNvPr id="9" name="Picture 4" descr="Stérile X1000 003">
            <a:extLst>
              <a:ext uri="{FF2B5EF4-FFF2-40B4-BE49-F238E27FC236}">
                <a16:creationId xmlns:a16="http://schemas.microsoft.com/office/drawing/2014/main" id="{753A3626-B5F5-E165-EDBB-9E91E0C7E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563" y="2776147"/>
            <a:ext cx="2644775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">
            <a:extLst>
              <a:ext uri="{FF2B5EF4-FFF2-40B4-BE49-F238E27FC236}">
                <a16:creationId xmlns:a16="http://schemas.microsoft.com/office/drawing/2014/main" id="{CCD9E856-49DC-EF71-2925-627C4EF2A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8435" y="7479543"/>
            <a:ext cx="2663825" cy="1225550"/>
          </a:xfrm>
          <a:prstGeom prst="rect">
            <a:avLst/>
          </a:prstGeom>
          <a:noFill/>
          <a:ln w="38100">
            <a:solidFill>
              <a:srgbClr val="CC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</a:rPr>
              <a:t>Observation microscopique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</a:rPr>
              <a:t>X1000 </a:t>
            </a:r>
            <a:r>
              <a:rPr lang="fr-FR" altLang="fr-FR" sz="1600" b="1">
                <a:solidFill>
                  <a:srgbClr val="CCFFFF"/>
                </a:solidFill>
              </a:rPr>
              <a:t>(10 x 100)</a:t>
            </a: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F0EEEF92-F2B3-65D4-960C-47FEC147C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1037" y="5542779"/>
            <a:ext cx="2663825" cy="1015663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C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CCFFFF"/>
                </a:solidFill>
              </a:rPr>
              <a:t>Observation microscopique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CCFFFF"/>
                </a:solidFill>
              </a:rPr>
              <a:t>X1000 (10 x 100)</a:t>
            </a: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B9C6193E-BE84-ABF0-7E84-D1E8752D1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1" y="5499661"/>
            <a:ext cx="1901825" cy="7016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0000FF"/>
                </a:solidFill>
              </a:rPr>
              <a:t>L’image est inversée !</a:t>
            </a:r>
          </a:p>
        </p:txBody>
      </p:sp>
      <p:sp>
        <p:nvSpPr>
          <p:cNvPr id="15" name="Text Box 7">
            <a:extLst>
              <a:ext uri="{FF2B5EF4-FFF2-40B4-BE49-F238E27FC236}">
                <a16:creationId xmlns:a16="http://schemas.microsoft.com/office/drawing/2014/main" id="{3D6A85A9-0806-0ADD-8488-AC5AD25B9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6" y="4106402"/>
            <a:ext cx="1670050" cy="11906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/>
              <a:t>Nikon 23450S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/>
              <a:t>Oculaire x10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/>
              <a:t>Objectif  x4</a:t>
            </a:r>
          </a:p>
        </p:txBody>
      </p:sp>
    </p:spTree>
    <p:extLst>
      <p:ext uri="{BB962C8B-B14F-4D97-AF65-F5344CB8AC3E}">
        <p14:creationId xmlns:p14="http://schemas.microsoft.com/office/powerpoint/2010/main" val="1844064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6E0DC71-623F-57B3-EA7A-CF88FB121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10</a:t>
            </a:fld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1A66F0-D0ED-ADD1-B956-5D00CAA05B93}"/>
              </a:ext>
            </a:extLst>
          </p:cNvPr>
          <p:cNvSpPr txBox="1">
            <a:spLocks/>
          </p:cNvSpPr>
          <p:nvPr/>
        </p:nvSpPr>
        <p:spPr>
          <a:xfrm>
            <a:off x="181120" y="209695"/>
            <a:ext cx="4422486" cy="4247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Mesure : méthode précise</a:t>
            </a:r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54C0467D-4350-88B2-9411-4AB114D28A28}"/>
              </a:ext>
            </a:extLst>
          </p:cNvPr>
          <p:cNvGrpSpPr>
            <a:grpSpLocks/>
          </p:cNvGrpSpPr>
          <p:nvPr/>
        </p:nvGrpSpPr>
        <p:grpSpPr bwMode="auto">
          <a:xfrm>
            <a:off x="181120" y="890443"/>
            <a:ext cx="6042025" cy="5757862"/>
            <a:chOff x="340" y="347"/>
            <a:chExt cx="3806" cy="3627"/>
          </a:xfrm>
        </p:grpSpPr>
        <p:pic>
          <p:nvPicPr>
            <p:cNvPr id="5" name="Picture 2" descr="Stérile X40 003">
              <a:extLst>
                <a:ext uri="{FF2B5EF4-FFF2-40B4-BE49-F238E27FC236}">
                  <a16:creationId xmlns:a16="http://schemas.microsoft.com/office/drawing/2014/main" id="{35CA3D52-73EB-AA7F-E33D-4C79FED32A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347"/>
              <a:ext cx="3806" cy="3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DE38DEAD-3782-1D17-20DA-1A207746E0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2205"/>
              <a:ext cx="771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18EA9C6F-301A-0356-E7E4-A6B178629E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" y="2069"/>
              <a:ext cx="3765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 Box 9">
              <a:extLst>
                <a:ext uri="{FF2B5EF4-FFF2-40B4-BE49-F238E27FC236}">
                  <a16:creationId xmlns:a16="http://schemas.microsoft.com/office/drawing/2014/main" id="{E9C6A816-DDB0-ACF5-575C-AA6B412931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6" y="1797"/>
              <a:ext cx="6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b="1">
                  <a:solidFill>
                    <a:srgbClr val="0000FF"/>
                  </a:solidFill>
                </a:rPr>
                <a:t>16,6 cm</a:t>
              </a:r>
            </a:p>
          </p:txBody>
        </p:sp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968B9423-2220-5F0B-8635-3A28CCB6AB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9" y="2218"/>
              <a:ext cx="5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b="1">
                  <a:solidFill>
                    <a:srgbClr val="0000FF"/>
                  </a:solidFill>
                </a:rPr>
                <a:t>3,4 cm</a:t>
              </a:r>
            </a:p>
          </p:txBody>
        </p:sp>
      </p:grpSp>
      <p:sp>
        <p:nvSpPr>
          <p:cNvPr id="10" name="Text Box 3">
            <a:extLst>
              <a:ext uri="{FF2B5EF4-FFF2-40B4-BE49-F238E27FC236}">
                <a16:creationId xmlns:a16="http://schemas.microsoft.com/office/drawing/2014/main" id="{A7995439-7252-BBF2-955F-B52A03099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4611" y="5747345"/>
            <a:ext cx="3097212" cy="1015663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C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CCFFFF"/>
                </a:solidFill>
              </a:rPr>
              <a:t>Observation microscopique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CCFFFF"/>
                </a:solidFill>
              </a:rPr>
              <a:t>X40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F8F069CD-CDF9-04AC-FF85-B22452C87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1228" y="550863"/>
            <a:ext cx="340258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FF7C80"/>
                </a:solidFill>
              </a:rPr>
              <a:t>La largeur réelle du ‘‘e’’ est de 0,8 mm mesuré à la règle</a:t>
            </a:r>
          </a:p>
        </p:txBody>
      </p:sp>
      <p:sp>
        <p:nvSpPr>
          <p:cNvPr id="12" name="Text Box 8">
            <a:extLst>
              <a:ext uri="{FF2B5EF4-FFF2-40B4-BE49-F238E27FC236}">
                <a16:creationId xmlns:a16="http://schemas.microsoft.com/office/drawing/2014/main" id="{B3B3958C-6FCE-EAAD-D402-8E019C7D4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819" y="1720840"/>
            <a:ext cx="5127437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u="sng" dirty="0">
                <a:solidFill>
                  <a:srgbClr val="FF0066"/>
                </a:solidFill>
              </a:rPr>
              <a:t>Méthode précise</a:t>
            </a:r>
            <a:r>
              <a:rPr lang="fr-FR" altLang="fr-FR" sz="1800" b="1" dirty="0">
                <a:solidFill>
                  <a:srgbClr val="FF0066"/>
                </a:solidFill>
              </a:rPr>
              <a:t> 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 b="1" dirty="0">
              <a:solidFill>
                <a:srgbClr val="FF006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FF0066"/>
                </a:solidFill>
              </a:rPr>
              <a:t>On mesure l’objet connu et le diamètre du champ.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FF0066"/>
                </a:solidFill>
              </a:rPr>
              <a:t>Puis on détermine le diamètre du champ.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 b="1" dirty="0">
              <a:solidFill>
                <a:srgbClr val="FF006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FF0066"/>
                </a:solidFill>
              </a:rPr>
              <a:t>3,4 cm </a:t>
            </a:r>
            <a:r>
              <a:rPr lang="fr-FR" altLang="fr-FR" sz="1800" b="1" dirty="0">
                <a:solidFill>
                  <a:srgbClr val="FF0066"/>
                </a:solidFill>
                <a:sym typeface="Wingdings" pitchFamily="2" charset="2"/>
              </a:rPr>
              <a:t> 0,8 mm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FF0066"/>
                </a:solidFill>
                <a:sym typeface="Wingdings" pitchFamily="2" charset="2"/>
              </a:rPr>
              <a:t>16,6 cm  x mm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FF0066"/>
                </a:solidFill>
                <a:sym typeface="Wingdings" pitchFamily="2" charset="2"/>
              </a:rPr>
              <a:t>x = (16,6 x 0,8)/3,4 = 3,9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 b="1" dirty="0">
              <a:solidFill>
                <a:srgbClr val="FF0066"/>
              </a:solidFill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FF0066"/>
                </a:solidFill>
              </a:rPr>
              <a:t>Le diamètre du champ de ce microscope, au grossissement X40 est de </a:t>
            </a:r>
            <a:r>
              <a:rPr lang="fr-FR" altLang="fr-FR" sz="1800" b="1" u="sng" dirty="0">
                <a:solidFill>
                  <a:srgbClr val="FF0066"/>
                </a:solidFill>
              </a:rPr>
              <a:t>3,9 mm</a:t>
            </a:r>
          </a:p>
        </p:txBody>
      </p:sp>
    </p:spTree>
    <p:extLst>
      <p:ext uri="{BB962C8B-B14F-4D97-AF65-F5344CB8AC3E}">
        <p14:creationId xmlns:p14="http://schemas.microsoft.com/office/powerpoint/2010/main" val="1868663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E886ABF-E77D-CF9F-83AA-9B7CCC393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Stérile X40 003">
            <a:extLst>
              <a:ext uri="{FF2B5EF4-FFF2-40B4-BE49-F238E27FC236}">
                <a16:creationId xmlns:a16="http://schemas.microsoft.com/office/drawing/2014/main" id="{8ED84514-2A36-0CF9-E657-299A86F0B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97230"/>
            <a:ext cx="6042025" cy="575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5">
            <a:extLst>
              <a:ext uri="{FF2B5EF4-FFF2-40B4-BE49-F238E27FC236}">
                <a16:creationId xmlns:a16="http://schemas.microsoft.com/office/drawing/2014/main" id="{2A094C02-BDC9-808C-AAF5-16F152A9DCA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8388" y="3919830"/>
            <a:ext cx="1223962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FE7B030A-46B7-32E5-62CF-6C487E104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8388" y="3965867"/>
            <a:ext cx="11592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 mm</a:t>
            </a:r>
          </a:p>
        </p:txBody>
      </p:sp>
      <p:sp>
        <p:nvSpPr>
          <p:cNvPr id="6" name="Line 7">
            <a:extLst>
              <a:ext uri="{FF2B5EF4-FFF2-40B4-BE49-F238E27FC236}">
                <a16:creationId xmlns:a16="http://schemas.microsoft.com/office/drawing/2014/main" id="{75962DC0-14DF-C588-B448-F367CA1B772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" y="3703930"/>
            <a:ext cx="1223963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532CF2A7-AF23-01ED-6DC2-C6F99E49F14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9838" y="3703930"/>
            <a:ext cx="12239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F1802B02-9138-13A7-6553-91FE7739FDA7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4288" y="3703930"/>
            <a:ext cx="1223962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372B47F7-6611-0DFA-9DB2-0F5DB3ECA66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3800" y="3703930"/>
            <a:ext cx="1223963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ine 12">
            <a:extLst>
              <a:ext uri="{FF2B5EF4-FFF2-40B4-BE49-F238E27FC236}">
                <a16:creationId xmlns:a16="http://schemas.microsoft.com/office/drawing/2014/main" id="{944A57D8-8A92-2BE5-4A1C-8C1AA74494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3703930"/>
            <a:ext cx="122396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7E09B8B1-0C6A-A6A4-C598-CFCE7F9BB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938" y="5507330"/>
            <a:ext cx="3097212" cy="1225550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C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Observation microscopique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X40</a:t>
            </a: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E388DE0D-A235-C2DA-BC76-2202BD1AF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1228" y="2274345"/>
            <a:ext cx="4808393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u="sng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Méthode approximative</a:t>
            </a:r>
            <a:r>
              <a:rPr lang="fr-FR" altLang="fr-FR" sz="18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diamètre contient 4,7 fois la largeur du ‘‘e’’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 fois 0,8 mm = 3,7 mm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diamètre du champ de ce microscope, au grossissement X40 est de </a:t>
            </a:r>
            <a:r>
              <a:rPr lang="fr-FR" altLang="fr-FR" sz="1800" b="1" u="sng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 mm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A39877B7-868B-E8CB-21F2-98B0BA923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1228" y="938791"/>
            <a:ext cx="340258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largeur réelle du ‘‘e’’ est de 0,8 mm mesuré à la règle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5ABD39B5-82A1-6994-8BDD-27C9AB97F346}"/>
              </a:ext>
            </a:extLst>
          </p:cNvPr>
          <p:cNvSpPr txBox="1">
            <a:spLocks/>
          </p:cNvSpPr>
          <p:nvPr/>
        </p:nvSpPr>
        <p:spPr>
          <a:xfrm>
            <a:off x="250825" y="237114"/>
            <a:ext cx="4422486" cy="4247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Mesure : méthode approximative</a:t>
            </a:r>
          </a:p>
        </p:txBody>
      </p:sp>
    </p:spTree>
    <p:extLst>
      <p:ext uri="{BB962C8B-B14F-4D97-AF65-F5344CB8AC3E}">
        <p14:creationId xmlns:p14="http://schemas.microsoft.com/office/powerpoint/2010/main" val="1590793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38C0494-0E48-D1E3-B4B5-2692D8A49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4D7D00-7C9D-162E-F6C2-4246BD5B1FFF}"/>
              </a:ext>
            </a:extLst>
          </p:cNvPr>
          <p:cNvSpPr txBox="1">
            <a:spLocks/>
          </p:cNvSpPr>
          <p:nvPr/>
        </p:nvSpPr>
        <p:spPr>
          <a:xfrm>
            <a:off x="264247" y="223549"/>
            <a:ext cx="4640262" cy="4247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En augmentant le grandissement…</a:t>
            </a:r>
          </a:p>
        </p:txBody>
      </p:sp>
      <p:pic>
        <p:nvPicPr>
          <p:cNvPr id="4" name="Picture 2" descr="Stérile X100 001">
            <a:extLst>
              <a:ext uri="{FF2B5EF4-FFF2-40B4-BE49-F238E27FC236}">
                <a16:creationId xmlns:a16="http://schemas.microsoft.com/office/drawing/2014/main" id="{32BEE4D2-BC58-06F0-DCAB-D6820A60B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043" y="798801"/>
            <a:ext cx="6118225" cy="575786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B772C225-E528-2F83-953E-A79205045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8543" y="5408901"/>
            <a:ext cx="2663825" cy="1225550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C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Observation microscopique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X100</a:t>
            </a:r>
            <a:endParaRPr lang="fr-FR" altLang="fr-FR" sz="1600" b="1">
              <a:solidFill>
                <a:srgbClr val="CC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3C6DE856-80F5-AD2D-D0F2-8FE8E76227C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3768" y="3892838"/>
            <a:ext cx="3097213" cy="71438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FFBF8AAC-D600-6707-AB85-1F730F214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7368" y="4083338"/>
            <a:ext cx="1159292" cy="46166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 mm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C15060E-616D-F022-C2A3-7D00D17C7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5881" y="1444913"/>
            <a:ext cx="2636837" cy="157003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2400" b="1" dirty="0">
                <a:solidFill>
                  <a:schemeClr val="accent5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diamètre du champ est-il plus petit à X40 ou à X100 ?</a:t>
            </a:r>
          </a:p>
        </p:txBody>
      </p:sp>
    </p:spTree>
    <p:extLst>
      <p:ext uri="{BB962C8B-B14F-4D97-AF65-F5344CB8AC3E}">
        <p14:creationId xmlns:p14="http://schemas.microsoft.com/office/powerpoint/2010/main" val="3397465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B6086-1B5E-AAE7-22D8-6F0F211AF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019CC1B-4A8D-D3D3-2DD3-869CBCD01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fld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64BE13-89D5-14D1-FFB2-2F943D825F30}"/>
              </a:ext>
            </a:extLst>
          </p:cNvPr>
          <p:cNvSpPr txBox="1">
            <a:spLocks/>
          </p:cNvSpPr>
          <p:nvPr/>
        </p:nvSpPr>
        <p:spPr>
          <a:xfrm>
            <a:off x="264247" y="223549"/>
            <a:ext cx="4640262" cy="4247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En augmentant le grandissement…</a:t>
            </a:r>
          </a:p>
        </p:txBody>
      </p:sp>
      <p:pic>
        <p:nvPicPr>
          <p:cNvPr id="9" name="Picture 2" descr="Stérile X100 001">
            <a:extLst>
              <a:ext uri="{FF2B5EF4-FFF2-40B4-BE49-F238E27FC236}">
                <a16:creationId xmlns:a16="http://schemas.microsoft.com/office/drawing/2014/main" id="{FB929B97-7892-0DBE-59B2-A52821893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243" y="952645"/>
            <a:ext cx="4206875" cy="395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">
            <a:extLst>
              <a:ext uri="{FF2B5EF4-FFF2-40B4-BE49-F238E27FC236}">
                <a16:creationId xmlns:a16="http://schemas.microsoft.com/office/drawing/2014/main" id="{C8875972-AD48-3AFD-2606-93F58AA5D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9531" y="5011882"/>
            <a:ext cx="2663825" cy="584775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C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600" b="1">
                <a:solidFill>
                  <a:srgbClr val="CC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Observation microscopique X100</a:t>
            </a: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218E4E4B-A5DF-ABDB-A722-91AC02F44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055" y="5905355"/>
            <a:ext cx="39592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diamètre est plus petit à x100 qu’à x40 !</a:t>
            </a:r>
          </a:p>
        </p:txBody>
      </p:sp>
      <p:pic>
        <p:nvPicPr>
          <p:cNvPr id="12" name="Picture 7" descr="Stérile X40 003">
            <a:extLst>
              <a:ext uri="{FF2B5EF4-FFF2-40B4-BE49-F238E27FC236}">
                <a16:creationId xmlns:a16="http://schemas.microsoft.com/office/drawing/2014/main" id="{A94C89F0-BDAD-4E9F-3659-D14FB4927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668" y="951057"/>
            <a:ext cx="4152900" cy="395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Line 8">
            <a:extLst>
              <a:ext uri="{FF2B5EF4-FFF2-40B4-BE49-F238E27FC236}">
                <a16:creationId xmlns:a16="http://schemas.microsoft.com/office/drawing/2014/main" id="{7D5E447D-A4A5-D819-421D-897E2991FE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5068" y="3183082"/>
            <a:ext cx="2087563" cy="71438"/>
          </a:xfrm>
          <a:prstGeom prst="line">
            <a:avLst/>
          </a:prstGeom>
          <a:noFill/>
          <a:ln w="3175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Line 9">
            <a:extLst>
              <a:ext uri="{FF2B5EF4-FFF2-40B4-BE49-F238E27FC236}">
                <a16:creationId xmlns:a16="http://schemas.microsoft.com/office/drawing/2014/main" id="{02755E0F-9285-AF28-6E50-25A956CA8A7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4306" y="3038620"/>
            <a:ext cx="863600" cy="71437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1F3437A5-A387-B87E-A387-D994DC537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9118" y="4983307"/>
            <a:ext cx="2663825" cy="584775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C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600" b="1">
                <a:solidFill>
                  <a:srgbClr val="CC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Observation microscopique X40</a:t>
            </a:r>
          </a:p>
        </p:txBody>
      </p:sp>
      <p:sp>
        <p:nvSpPr>
          <p:cNvPr id="16" name="Oval 11">
            <a:extLst>
              <a:ext uri="{FF2B5EF4-FFF2-40B4-BE49-F238E27FC236}">
                <a16:creationId xmlns:a16="http://schemas.microsoft.com/office/drawing/2014/main" id="{02E5B71F-686D-C867-C88D-3C42D3CC4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6818" y="2176607"/>
            <a:ext cx="1584325" cy="1582738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81BE1CE4-CB4D-2C6F-036C-1A16D30A8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605" y="3429000"/>
            <a:ext cx="1159292" cy="46166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 mm</a:t>
            </a:r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8332DEFC-4DAB-6463-8295-AEE3C90E1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568" y="3398189"/>
            <a:ext cx="835485" cy="33855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 mm</a:t>
            </a:r>
          </a:p>
        </p:txBody>
      </p:sp>
    </p:spTree>
    <p:extLst>
      <p:ext uri="{BB962C8B-B14F-4D97-AF65-F5344CB8AC3E}">
        <p14:creationId xmlns:p14="http://schemas.microsoft.com/office/powerpoint/2010/main" val="3427851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AE16DB-D886-7AB9-0A7F-4B1ECF2F4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235" y="403542"/>
            <a:ext cx="11176609" cy="847486"/>
          </a:xfrm>
        </p:spPr>
        <p:txBody>
          <a:bodyPr/>
          <a:lstStyle/>
          <a:p>
            <a:r>
              <a:rPr lang="fr-FR" dirty="0"/>
              <a:t>2. Mesurer le diamètre du champ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F8F139-90C8-1ECA-5E19-7CE4A1DA7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236" y="2171988"/>
            <a:ext cx="2611582" cy="2751522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dirty="0"/>
              <a:t>La mesure du diamètre peut-être faite avec la lettre « e » de stérile mais peut aussi utiliser une lame micrométrique ou un hématimètre.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83F236-9851-9E74-27BC-25B328AB5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pPr/>
              <a:t>14</a:t>
            </a:fld>
            <a:endParaRPr lang="fr-FR" sz="1600"/>
          </a:p>
        </p:txBody>
      </p:sp>
      <p:graphicFrame>
        <p:nvGraphicFramePr>
          <p:cNvPr id="5" name="Group 191">
            <a:extLst>
              <a:ext uri="{FF2B5EF4-FFF2-40B4-BE49-F238E27FC236}">
                <a16:creationId xmlns:a16="http://schemas.microsoft.com/office/drawing/2014/main" id="{BC63F245-BAFD-8EBC-C636-1242DBADE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679783"/>
              </p:ext>
            </p:extLst>
          </p:nvPr>
        </p:nvGraphicFramePr>
        <p:xfrm>
          <a:off x="3611883" y="2171988"/>
          <a:ext cx="8208962" cy="3286126"/>
        </p:xfrm>
        <a:graphic>
          <a:graphicData uri="http://schemas.openxmlformats.org/drawingml/2006/table">
            <a:tbl>
              <a:tblPr/>
              <a:tblGrid>
                <a:gridCol w="2788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6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4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50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Grandissement</a:t>
                      </a: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Diamètre du champ</a:t>
                      </a: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X40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 mm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3900 µm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X100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 mm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1500 µm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X400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0,39 mm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390 µm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8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X1000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0,15 mm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 µm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468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AD70016-D9A1-6972-E758-064BCA0EA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15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CA1F1F-2789-4617-FF44-F6A62EF29592}"/>
              </a:ext>
            </a:extLst>
          </p:cNvPr>
          <p:cNvSpPr txBox="1"/>
          <p:nvPr/>
        </p:nvSpPr>
        <p:spPr>
          <a:xfrm>
            <a:off x="801252" y="514295"/>
            <a:ext cx="9144000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utilisant un outil détourné : hématimètre de Malassez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BE2523-5C23-8D7F-BA5B-66658F923314}"/>
              </a:ext>
            </a:extLst>
          </p:cNvPr>
          <p:cNvSpPr/>
          <p:nvPr/>
        </p:nvSpPr>
        <p:spPr>
          <a:xfrm>
            <a:off x="1592324" y="1480882"/>
            <a:ext cx="8352928" cy="46805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6865288-928D-E1A0-07B7-6E5599D73CD8}"/>
              </a:ext>
            </a:extLst>
          </p:cNvPr>
          <p:cNvSpPr/>
          <p:nvPr/>
        </p:nvSpPr>
        <p:spPr>
          <a:xfrm>
            <a:off x="3464532" y="1624898"/>
            <a:ext cx="4464496" cy="446449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8FFF474-C725-D10E-6FFF-61999A59505E}"/>
              </a:ext>
            </a:extLst>
          </p:cNvPr>
          <p:cNvCxnSpPr/>
          <p:nvPr/>
        </p:nvCxnSpPr>
        <p:spPr>
          <a:xfrm>
            <a:off x="4400636" y="1552890"/>
            <a:ext cx="0" cy="4536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BAABE0C-1220-7311-9031-3B8BADA04E81}"/>
              </a:ext>
            </a:extLst>
          </p:cNvPr>
          <p:cNvCxnSpPr/>
          <p:nvPr/>
        </p:nvCxnSpPr>
        <p:spPr>
          <a:xfrm>
            <a:off x="4760676" y="1624898"/>
            <a:ext cx="0" cy="4536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6A0E420-BB36-BF89-912A-3C0962783EDE}"/>
              </a:ext>
            </a:extLst>
          </p:cNvPr>
          <p:cNvCxnSpPr/>
          <p:nvPr/>
        </p:nvCxnSpPr>
        <p:spPr>
          <a:xfrm>
            <a:off x="5120716" y="1552890"/>
            <a:ext cx="0" cy="4536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BB08E6D-BB00-3645-AA9C-869539ECE79B}"/>
              </a:ext>
            </a:extLst>
          </p:cNvPr>
          <p:cNvCxnSpPr/>
          <p:nvPr/>
        </p:nvCxnSpPr>
        <p:spPr>
          <a:xfrm>
            <a:off x="5480756" y="1552890"/>
            <a:ext cx="0" cy="4536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8D0B73C-953D-1F85-99C8-1DCA084585F5}"/>
              </a:ext>
            </a:extLst>
          </p:cNvPr>
          <p:cNvCxnSpPr/>
          <p:nvPr/>
        </p:nvCxnSpPr>
        <p:spPr>
          <a:xfrm>
            <a:off x="6200836" y="1552890"/>
            <a:ext cx="0" cy="4536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79C36BC-FB51-6B7E-37A8-852B6BFCBA73}"/>
              </a:ext>
            </a:extLst>
          </p:cNvPr>
          <p:cNvCxnSpPr/>
          <p:nvPr/>
        </p:nvCxnSpPr>
        <p:spPr>
          <a:xfrm>
            <a:off x="5840796" y="1552890"/>
            <a:ext cx="0" cy="4536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9AE6C81-7393-5C47-2622-5CFB114F06E7}"/>
              </a:ext>
            </a:extLst>
          </p:cNvPr>
          <p:cNvCxnSpPr/>
          <p:nvPr/>
        </p:nvCxnSpPr>
        <p:spPr>
          <a:xfrm>
            <a:off x="3104492" y="3065058"/>
            <a:ext cx="5184576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28B093C-6A0E-F62D-7BBD-DFEA5B129A2B}"/>
              </a:ext>
            </a:extLst>
          </p:cNvPr>
          <p:cNvCxnSpPr/>
          <p:nvPr/>
        </p:nvCxnSpPr>
        <p:spPr>
          <a:xfrm>
            <a:off x="3176500" y="3425098"/>
            <a:ext cx="5184576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33FEE9D-74B8-FA53-D3EE-9CCCC45D4110}"/>
              </a:ext>
            </a:extLst>
          </p:cNvPr>
          <p:cNvCxnSpPr/>
          <p:nvPr/>
        </p:nvCxnSpPr>
        <p:spPr>
          <a:xfrm>
            <a:off x="3248508" y="3785138"/>
            <a:ext cx="5184576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D877B4B-332C-09C8-D144-C5BFB717F20C}"/>
              </a:ext>
            </a:extLst>
          </p:cNvPr>
          <p:cNvCxnSpPr/>
          <p:nvPr/>
        </p:nvCxnSpPr>
        <p:spPr>
          <a:xfrm>
            <a:off x="3320516" y="4145178"/>
            <a:ext cx="5184576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D401E93-2B91-0092-26A2-83F011E8F5C0}"/>
              </a:ext>
            </a:extLst>
          </p:cNvPr>
          <p:cNvCxnSpPr/>
          <p:nvPr/>
        </p:nvCxnSpPr>
        <p:spPr>
          <a:xfrm>
            <a:off x="3392524" y="4505218"/>
            <a:ext cx="5184576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3E88E5D-1DE5-C998-560D-0380E2D35330}"/>
              </a:ext>
            </a:extLst>
          </p:cNvPr>
          <p:cNvCxnSpPr/>
          <p:nvPr/>
        </p:nvCxnSpPr>
        <p:spPr>
          <a:xfrm>
            <a:off x="3464532" y="4865258"/>
            <a:ext cx="5184576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43F8E578-3A1D-355B-D4B0-793DB75BFE8F}"/>
              </a:ext>
            </a:extLst>
          </p:cNvPr>
          <p:cNvSpPr txBox="1"/>
          <p:nvPr/>
        </p:nvSpPr>
        <p:spPr>
          <a:xfrm>
            <a:off x="7496979" y="5369314"/>
            <a:ext cx="3168349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Diamètre ≈ 12,5 x 50 µm</a:t>
            </a:r>
          </a:p>
          <a:p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≈ 600 µm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8FEAFC-7DB4-C297-B54F-54361D6FE7D1}"/>
              </a:ext>
            </a:extLst>
          </p:cNvPr>
          <p:cNvSpPr/>
          <p:nvPr/>
        </p:nvSpPr>
        <p:spPr>
          <a:xfrm>
            <a:off x="4400636" y="3425098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CD28C0-7943-CDA5-13E7-2A91F104039D}"/>
              </a:ext>
            </a:extLst>
          </p:cNvPr>
          <p:cNvSpPr/>
          <p:nvPr/>
        </p:nvSpPr>
        <p:spPr>
          <a:xfrm>
            <a:off x="4760676" y="3425098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0FDCE9-589A-6206-F138-F2823F2B93EF}"/>
              </a:ext>
            </a:extLst>
          </p:cNvPr>
          <p:cNvSpPr/>
          <p:nvPr/>
        </p:nvSpPr>
        <p:spPr>
          <a:xfrm>
            <a:off x="5120716" y="3497106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BAE743-1A3E-96B2-E016-20B2C527122C}"/>
              </a:ext>
            </a:extLst>
          </p:cNvPr>
          <p:cNvSpPr/>
          <p:nvPr/>
        </p:nvSpPr>
        <p:spPr>
          <a:xfrm>
            <a:off x="5480756" y="3497106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FCFB7F2-3A2E-41A6-1912-1C8EA28FCF53}"/>
              </a:ext>
            </a:extLst>
          </p:cNvPr>
          <p:cNvSpPr/>
          <p:nvPr/>
        </p:nvSpPr>
        <p:spPr>
          <a:xfrm>
            <a:off x="5840796" y="3497106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5DD498-6599-CCC9-2ED5-8F52BD1EEF83}"/>
              </a:ext>
            </a:extLst>
          </p:cNvPr>
          <p:cNvSpPr/>
          <p:nvPr/>
        </p:nvSpPr>
        <p:spPr>
          <a:xfrm>
            <a:off x="6200836" y="3497106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A4DECF-6023-43F5-F7A2-14B8B7834391}"/>
              </a:ext>
            </a:extLst>
          </p:cNvPr>
          <p:cNvSpPr/>
          <p:nvPr/>
        </p:nvSpPr>
        <p:spPr>
          <a:xfrm>
            <a:off x="6560876" y="3497106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DE46198-6B87-38D8-6641-838F2C81B3B4}"/>
              </a:ext>
            </a:extLst>
          </p:cNvPr>
          <p:cNvSpPr/>
          <p:nvPr/>
        </p:nvSpPr>
        <p:spPr>
          <a:xfrm>
            <a:off x="6920916" y="3497106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A6A40DA-BFDE-9084-C355-A424D11A4914}"/>
              </a:ext>
            </a:extLst>
          </p:cNvPr>
          <p:cNvSpPr/>
          <p:nvPr/>
        </p:nvSpPr>
        <p:spPr>
          <a:xfrm>
            <a:off x="7280956" y="3497106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69E837-62B2-E8FA-77EE-C51F1C4410CE}"/>
              </a:ext>
            </a:extLst>
          </p:cNvPr>
          <p:cNvSpPr/>
          <p:nvPr/>
        </p:nvSpPr>
        <p:spPr>
          <a:xfrm>
            <a:off x="4040596" y="3425098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DC5D6E-62BA-A72F-5FD9-251FBD9D56B7}"/>
              </a:ext>
            </a:extLst>
          </p:cNvPr>
          <p:cNvSpPr/>
          <p:nvPr/>
        </p:nvSpPr>
        <p:spPr>
          <a:xfrm>
            <a:off x="3680556" y="3425098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543E5AD-0EB7-BA34-A738-5C03243294EB}"/>
              </a:ext>
            </a:extLst>
          </p:cNvPr>
          <p:cNvSpPr/>
          <p:nvPr/>
        </p:nvSpPr>
        <p:spPr>
          <a:xfrm>
            <a:off x="3320516" y="3425098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29D6B77-5483-C5ED-BAFF-80DA3A287718}"/>
              </a:ext>
            </a:extLst>
          </p:cNvPr>
          <p:cNvSpPr/>
          <p:nvPr/>
        </p:nvSpPr>
        <p:spPr>
          <a:xfrm>
            <a:off x="7640996" y="3497106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18696DA3-FB05-2EF6-EFAE-6AF7AFC0D839}"/>
              </a:ext>
            </a:extLst>
          </p:cNvPr>
          <p:cNvCxnSpPr/>
          <p:nvPr/>
        </p:nvCxnSpPr>
        <p:spPr>
          <a:xfrm>
            <a:off x="4400636" y="3243341"/>
            <a:ext cx="3600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 Box 13">
            <a:extLst>
              <a:ext uri="{FF2B5EF4-FFF2-40B4-BE49-F238E27FC236}">
                <a16:creationId xmlns:a16="http://schemas.microsoft.com/office/drawing/2014/main" id="{F85A4559-118D-8980-74A1-F49F85EFB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883" y="2776736"/>
            <a:ext cx="765818" cy="30777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fr-FR" sz="1400" dirty="0">
                <a:latin typeface="Arial Rounded MT Bold" panose="020F0704030504030204" pitchFamily="34" charset="77"/>
              </a:rPr>
              <a:t>50 µm</a:t>
            </a:r>
          </a:p>
        </p:txBody>
      </p:sp>
    </p:spTree>
    <p:extLst>
      <p:ext uri="{BB962C8B-B14F-4D97-AF65-F5344CB8AC3E}">
        <p14:creationId xmlns:p14="http://schemas.microsoft.com/office/powerpoint/2010/main" val="27641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E341C-016A-5373-BADD-062C94F8F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E1B3CF0-5A53-6CF9-DA50-A0C746A06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16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462F613-EAE4-5052-7EED-12E406D79E84}"/>
              </a:ext>
            </a:extLst>
          </p:cNvPr>
          <p:cNvSpPr txBox="1"/>
          <p:nvPr/>
        </p:nvSpPr>
        <p:spPr>
          <a:xfrm>
            <a:off x="801252" y="514295"/>
            <a:ext cx="9144000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utilisant un objet de taille connue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E06FF8D-8A52-2454-72F2-9BF291104D74}"/>
              </a:ext>
            </a:extLst>
          </p:cNvPr>
          <p:cNvSpPr/>
          <p:nvPr/>
        </p:nvSpPr>
        <p:spPr>
          <a:xfrm>
            <a:off x="1592324" y="1222400"/>
            <a:ext cx="8352928" cy="46805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BFB4CD8E-38E3-C49B-8894-8787339911F8}"/>
              </a:ext>
            </a:extLst>
          </p:cNvPr>
          <p:cNvSpPr/>
          <p:nvPr/>
        </p:nvSpPr>
        <p:spPr>
          <a:xfrm>
            <a:off x="3464532" y="1366416"/>
            <a:ext cx="4464496" cy="446449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6A3FDDD-0FAD-0024-4754-A4D054FF3B9D}"/>
              </a:ext>
            </a:extLst>
          </p:cNvPr>
          <p:cNvSpPr/>
          <p:nvPr/>
        </p:nvSpPr>
        <p:spPr>
          <a:xfrm>
            <a:off x="4544652" y="266256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FBB10A01-EA9D-BF83-DF60-C42596470D54}"/>
              </a:ext>
            </a:extLst>
          </p:cNvPr>
          <p:cNvSpPr/>
          <p:nvPr/>
        </p:nvSpPr>
        <p:spPr>
          <a:xfrm>
            <a:off x="4904692" y="244653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8DF21A6D-7DF3-583B-2138-BFB071E3E58D}"/>
              </a:ext>
            </a:extLst>
          </p:cNvPr>
          <p:cNvSpPr/>
          <p:nvPr/>
        </p:nvSpPr>
        <p:spPr>
          <a:xfrm>
            <a:off x="4472644" y="32386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03CDE67E-98EA-D2F3-29D1-AB36BB582985}"/>
              </a:ext>
            </a:extLst>
          </p:cNvPr>
          <p:cNvSpPr/>
          <p:nvPr/>
        </p:nvSpPr>
        <p:spPr>
          <a:xfrm>
            <a:off x="6128828" y="273456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B08A70B7-48A4-5CD2-6FC8-EA90C55FCBEA}"/>
              </a:ext>
            </a:extLst>
          </p:cNvPr>
          <p:cNvSpPr/>
          <p:nvPr/>
        </p:nvSpPr>
        <p:spPr>
          <a:xfrm>
            <a:off x="6488868" y="251854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9AB17EC5-28BB-068A-22DF-B1C8DF2A3FB8}"/>
              </a:ext>
            </a:extLst>
          </p:cNvPr>
          <p:cNvSpPr/>
          <p:nvPr/>
        </p:nvSpPr>
        <p:spPr>
          <a:xfrm>
            <a:off x="6056820" y="331063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1C5BBC57-4B86-7C41-B609-ED6D968AF8CD}"/>
              </a:ext>
            </a:extLst>
          </p:cNvPr>
          <p:cNvSpPr/>
          <p:nvPr/>
        </p:nvSpPr>
        <p:spPr>
          <a:xfrm>
            <a:off x="5696780" y="32386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0D90BA01-038C-93F7-972C-52D9B664AE41}"/>
              </a:ext>
            </a:extLst>
          </p:cNvPr>
          <p:cNvSpPr/>
          <p:nvPr/>
        </p:nvSpPr>
        <p:spPr>
          <a:xfrm>
            <a:off x="6056820" y="302260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DEC63BCC-6949-243A-1D91-277BDE836B94}"/>
              </a:ext>
            </a:extLst>
          </p:cNvPr>
          <p:cNvSpPr/>
          <p:nvPr/>
        </p:nvSpPr>
        <p:spPr>
          <a:xfrm>
            <a:off x="5624772" y="381468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DF277110-7C44-FCEE-B16E-D8F04622F1D2}"/>
              </a:ext>
            </a:extLst>
          </p:cNvPr>
          <p:cNvSpPr/>
          <p:nvPr/>
        </p:nvSpPr>
        <p:spPr>
          <a:xfrm>
            <a:off x="5696780" y="208649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A2D3FED8-919C-287A-B02A-B28D7CF181E0}"/>
              </a:ext>
            </a:extLst>
          </p:cNvPr>
          <p:cNvSpPr/>
          <p:nvPr/>
        </p:nvSpPr>
        <p:spPr>
          <a:xfrm>
            <a:off x="6056820" y="201448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D15EDEA-ED63-DFDD-E10F-A7296F8D949B}"/>
              </a:ext>
            </a:extLst>
          </p:cNvPr>
          <p:cNvSpPr/>
          <p:nvPr/>
        </p:nvSpPr>
        <p:spPr>
          <a:xfrm>
            <a:off x="5624772" y="280657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1C5ED9E1-6DC3-3E03-881F-E56638444F07}"/>
              </a:ext>
            </a:extLst>
          </p:cNvPr>
          <p:cNvSpPr/>
          <p:nvPr/>
        </p:nvSpPr>
        <p:spPr>
          <a:xfrm>
            <a:off x="5120716" y="374268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0D455999-87DD-09C8-6CE7-11D032227C45}"/>
              </a:ext>
            </a:extLst>
          </p:cNvPr>
          <p:cNvSpPr/>
          <p:nvPr/>
        </p:nvSpPr>
        <p:spPr>
          <a:xfrm>
            <a:off x="5480756" y="352665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D7389A10-8639-2D5A-C562-B0E84161B54E}"/>
              </a:ext>
            </a:extLst>
          </p:cNvPr>
          <p:cNvSpPr/>
          <p:nvPr/>
        </p:nvSpPr>
        <p:spPr>
          <a:xfrm>
            <a:off x="5048708" y="431874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9B184664-C904-B2BC-9646-BBD9CDACECDF}"/>
              </a:ext>
            </a:extLst>
          </p:cNvPr>
          <p:cNvSpPr/>
          <p:nvPr/>
        </p:nvSpPr>
        <p:spPr>
          <a:xfrm>
            <a:off x="7064932" y="381468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16E5C7B0-A48E-262B-243A-79B5D74F53C4}"/>
              </a:ext>
            </a:extLst>
          </p:cNvPr>
          <p:cNvSpPr/>
          <p:nvPr/>
        </p:nvSpPr>
        <p:spPr>
          <a:xfrm>
            <a:off x="7424972" y="359866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FE62690E-891D-4992-13D2-72F3C01F847C}"/>
              </a:ext>
            </a:extLst>
          </p:cNvPr>
          <p:cNvSpPr/>
          <p:nvPr/>
        </p:nvSpPr>
        <p:spPr>
          <a:xfrm>
            <a:off x="6992924" y="439075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4B1C67E1-67B1-1221-0B5E-DA482AADFDA6}"/>
              </a:ext>
            </a:extLst>
          </p:cNvPr>
          <p:cNvSpPr/>
          <p:nvPr/>
        </p:nvSpPr>
        <p:spPr>
          <a:xfrm>
            <a:off x="4400636" y="403071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D02DBFEA-3E45-A1F7-C6B5-480FA289EF70}"/>
              </a:ext>
            </a:extLst>
          </p:cNvPr>
          <p:cNvSpPr/>
          <p:nvPr/>
        </p:nvSpPr>
        <p:spPr>
          <a:xfrm>
            <a:off x="4760676" y="381468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3A18916B-3877-FC14-3A33-B0B09F227135}"/>
              </a:ext>
            </a:extLst>
          </p:cNvPr>
          <p:cNvSpPr/>
          <p:nvPr/>
        </p:nvSpPr>
        <p:spPr>
          <a:xfrm>
            <a:off x="4328628" y="460677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84EF22F8-2A77-C6C5-CDA4-3602BB31BF59}"/>
              </a:ext>
            </a:extLst>
          </p:cNvPr>
          <p:cNvSpPr/>
          <p:nvPr/>
        </p:nvSpPr>
        <p:spPr>
          <a:xfrm>
            <a:off x="5768788" y="460677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D7EE11A1-0504-F92D-7558-A17C29787E44}"/>
              </a:ext>
            </a:extLst>
          </p:cNvPr>
          <p:cNvSpPr/>
          <p:nvPr/>
        </p:nvSpPr>
        <p:spPr>
          <a:xfrm>
            <a:off x="6128828" y="439075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0F5ED003-611C-42D8-8469-3874B2266D89}"/>
              </a:ext>
            </a:extLst>
          </p:cNvPr>
          <p:cNvSpPr/>
          <p:nvPr/>
        </p:nvSpPr>
        <p:spPr>
          <a:xfrm>
            <a:off x="5696780" y="518284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54DB67AA-5776-EF76-330A-FEAA7AFC900C}"/>
              </a:ext>
            </a:extLst>
          </p:cNvPr>
          <p:cNvSpPr/>
          <p:nvPr/>
        </p:nvSpPr>
        <p:spPr>
          <a:xfrm>
            <a:off x="4040596" y="251854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75DC4D25-5943-9482-709D-54010D740E17}"/>
              </a:ext>
            </a:extLst>
          </p:cNvPr>
          <p:cNvSpPr/>
          <p:nvPr/>
        </p:nvSpPr>
        <p:spPr>
          <a:xfrm>
            <a:off x="4400636" y="230252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2D74CF82-A16E-452F-3775-60A7FF831966}"/>
              </a:ext>
            </a:extLst>
          </p:cNvPr>
          <p:cNvSpPr/>
          <p:nvPr/>
        </p:nvSpPr>
        <p:spPr>
          <a:xfrm>
            <a:off x="3968588" y="309460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4DA6B84-3942-A460-35C5-AD9D7552F57E}"/>
              </a:ext>
            </a:extLst>
          </p:cNvPr>
          <p:cNvSpPr/>
          <p:nvPr/>
        </p:nvSpPr>
        <p:spPr>
          <a:xfrm>
            <a:off x="4697052" y="281496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27C5CE96-4F1E-08FB-853C-8AD7A3E45EEA}"/>
              </a:ext>
            </a:extLst>
          </p:cNvPr>
          <p:cNvSpPr/>
          <p:nvPr/>
        </p:nvSpPr>
        <p:spPr>
          <a:xfrm>
            <a:off x="5057092" y="259893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005BEF21-A310-F486-D9C3-16174E55962E}"/>
              </a:ext>
            </a:extLst>
          </p:cNvPr>
          <p:cNvSpPr/>
          <p:nvPr/>
        </p:nvSpPr>
        <p:spPr>
          <a:xfrm>
            <a:off x="4625044" y="33910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A2A04C8F-FA9E-1B2F-4C45-45C8B8973B4B}"/>
              </a:ext>
            </a:extLst>
          </p:cNvPr>
          <p:cNvSpPr/>
          <p:nvPr/>
        </p:nvSpPr>
        <p:spPr>
          <a:xfrm>
            <a:off x="5192724" y="187047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ACFBFA34-54F6-569B-C9F3-29F8B30E0A41}"/>
              </a:ext>
            </a:extLst>
          </p:cNvPr>
          <p:cNvSpPr/>
          <p:nvPr/>
        </p:nvSpPr>
        <p:spPr>
          <a:xfrm>
            <a:off x="5552764" y="165444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B3F63DEE-49D3-3513-6DA0-D54160043FD3}"/>
              </a:ext>
            </a:extLst>
          </p:cNvPr>
          <p:cNvSpPr/>
          <p:nvPr/>
        </p:nvSpPr>
        <p:spPr>
          <a:xfrm>
            <a:off x="5120716" y="244653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F410794B-39C0-65CA-4BE8-CE4703B98099}"/>
              </a:ext>
            </a:extLst>
          </p:cNvPr>
          <p:cNvSpPr/>
          <p:nvPr/>
        </p:nvSpPr>
        <p:spPr>
          <a:xfrm>
            <a:off x="6776900" y="194248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65C2B938-9526-A546-F3A3-3C25D0E28D40}"/>
              </a:ext>
            </a:extLst>
          </p:cNvPr>
          <p:cNvSpPr/>
          <p:nvPr/>
        </p:nvSpPr>
        <p:spPr>
          <a:xfrm>
            <a:off x="7136940" y="259055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CB2762E9-92F2-C0DA-6F49-BCD7527A89F8}"/>
              </a:ext>
            </a:extLst>
          </p:cNvPr>
          <p:cNvSpPr/>
          <p:nvPr/>
        </p:nvSpPr>
        <p:spPr>
          <a:xfrm>
            <a:off x="6704892" y="251854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BAEFD591-7EEB-19D4-302D-1B860789E395}"/>
              </a:ext>
            </a:extLst>
          </p:cNvPr>
          <p:cNvSpPr/>
          <p:nvPr/>
        </p:nvSpPr>
        <p:spPr>
          <a:xfrm>
            <a:off x="6344852" y="244653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1960888A-EF76-9D41-36E1-53BFE195D6BF}"/>
              </a:ext>
            </a:extLst>
          </p:cNvPr>
          <p:cNvSpPr/>
          <p:nvPr/>
        </p:nvSpPr>
        <p:spPr>
          <a:xfrm>
            <a:off x="6704892" y="223051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9C63AF47-CFF5-88DF-8A75-83762D463BF6}"/>
              </a:ext>
            </a:extLst>
          </p:cNvPr>
          <p:cNvSpPr/>
          <p:nvPr/>
        </p:nvSpPr>
        <p:spPr>
          <a:xfrm>
            <a:off x="6272844" y="302260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579C47D4-D719-3525-3310-738A3DB1AA4D}"/>
              </a:ext>
            </a:extLst>
          </p:cNvPr>
          <p:cNvSpPr/>
          <p:nvPr/>
        </p:nvSpPr>
        <p:spPr>
          <a:xfrm>
            <a:off x="6272844" y="201448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7F8E3CE3-8F06-4336-CC2C-F0CE4AB02C56}"/>
              </a:ext>
            </a:extLst>
          </p:cNvPr>
          <p:cNvSpPr/>
          <p:nvPr/>
        </p:nvSpPr>
        <p:spPr>
          <a:xfrm>
            <a:off x="5768788" y="295059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FCB24A84-3AC7-CB35-F823-7D7BF6268E16}"/>
              </a:ext>
            </a:extLst>
          </p:cNvPr>
          <p:cNvSpPr/>
          <p:nvPr/>
        </p:nvSpPr>
        <p:spPr>
          <a:xfrm>
            <a:off x="6128828" y="273456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9D1D440A-F1D6-0E2A-DD8C-7D99031667CC}"/>
              </a:ext>
            </a:extLst>
          </p:cNvPr>
          <p:cNvSpPr/>
          <p:nvPr/>
        </p:nvSpPr>
        <p:spPr>
          <a:xfrm>
            <a:off x="5696780" y="352665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Ellipse 78">
            <a:extLst>
              <a:ext uri="{FF2B5EF4-FFF2-40B4-BE49-F238E27FC236}">
                <a16:creationId xmlns:a16="http://schemas.microsoft.com/office/drawing/2014/main" id="{2F808894-8D99-AF3B-E8FD-8B8891C57B5F}"/>
              </a:ext>
            </a:extLst>
          </p:cNvPr>
          <p:cNvSpPr/>
          <p:nvPr/>
        </p:nvSpPr>
        <p:spPr>
          <a:xfrm>
            <a:off x="7713004" y="302260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7B74586B-C345-036D-EEA1-250643D41430}"/>
              </a:ext>
            </a:extLst>
          </p:cNvPr>
          <p:cNvSpPr/>
          <p:nvPr/>
        </p:nvSpPr>
        <p:spPr>
          <a:xfrm>
            <a:off x="7136940" y="302260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29CE8349-9051-E679-C0FB-5366E021AA99}"/>
              </a:ext>
            </a:extLst>
          </p:cNvPr>
          <p:cNvSpPr/>
          <p:nvPr/>
        </p:nvSpPr>
        <p:spPr>
          <a:xfrm>
            <a:off x="7640996" y="359866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Ellipse 81">
            <a:extLst>
              <a:ext uri="{FF2B5EF4-FFF2-40B4-BE49-F238E27FC236}">
                <a16:creationId xmlns:a16="http://schemas.microsoft.com/office/drawing/2014/main" id="{EB2A2565-1582-54B2-05F9-05EB4D94C6CA}"/>
              </a:ext>
            </a:extLst>
          </p:cNvPr>
          <p:cNvSpPr/>
          <p:nvPr/>
        </p:nvSpPr>
        <p:spPr>
          <a:xfrm>
            <a:off x="5048708" y="32386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28475B2D-5F33-9EE6-B4DD-510141BF0564}"/>
              </a:ext>
            </a:extLst>
          </p:cNvPr>
          <p:cNvSpPr/>
          <p:nvPr/>
        </p:nvSpPr>
        <p:spPr>
          <a:xfrm>
            <a:off x="5408748" y="302260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444D5591-18B9-78CA-47C7-614D156FE94E}"/>
              </a:ext>
            </a:extLst>
          </p:cNvPr>
          <p:cNvSpPr/>
          <p:nvPr/>
        </p:nvSpPr>
        <p:spPr>
          <a:xfrm>
            <a:off x="6776900" y="359866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629B2C64-B8C4-9B94-5406-E0CC0AB4C24B}"/>
              </a:ext>
            </a:extLst>
          </p:cNvPr>
          <p:cNvSpPr/>
          <p:nvPr/>
        </p:nvSpPr>
        <p:spPr>
          <a:xfrm>
            <a:off x="4688668" y="172645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7ADF6AF6-2FFD-5EEF-2951-C45436E6205A}"/>
              </a:ext>
            </a:extLst>
          </p:cNvPr>
          <p:cNvSpPr/>
          <p:nvPr/>
        </p:nvSpPr>
        <p:spPr>
          <a:xfrm>
            <a:off x="5048708" y="151043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Ellipse 86">
            <a:extLst>
              <a:ext uri="{FF2B5EF4-FFF2-40B4-BE49-F238E27FC236}">
                <a16:creationId xmlns:a16="http://schemas.microsoft.com/office/drawing/2014/main" id="{4F68AE4D-A65B-EBAA-A9AF-EFB4DCC3E674}"/>
              </a:ext>
            </a:extLst>
          </p:cNvPr>
          <p:cNvSpPr/>
          <p:nvPr/>
        </p:nvSpPr>
        <p:spPr>
          <a:xfrm>
            <a:off x="4616660" y="230252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D6D5A816-94B6-E4D2-873D-50DDA34F810B}"/>
              </a:ext>
            </a:extLst>
          </p:cNvPr>
          <p:cNvSpPr/>
          <p:nvPr/>
        </p:nvSpPr>
        <p:spPr>
          <a:xfrm>
            <a:off x="5345124" y="202287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E6C2E308-A7ED-202D-F6A7-B353CC847CB9}"/>
              </a:ext>
            </a:extLst>
          </p:cNvPr>
          <p:cNvSpPr/>
          <p:nvPr/>
        </p:nvSpPr>
        <p:spPr>
          <a:xfrm>
            <a:off x="5705164" y="180684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Ellipse 89">
            <a:extLst>
              <a:ext uri="{FF2B5EF4-FFF2-40B4-BE49-F238E27FC236}">
                <a16:creationId xmlns:a16="http://schemas.microsoft.com/office/drawing/2014/main" id="{0039BD66-FBAE-EBCC-CAAB-B99D7C902797}"/>
              </a:ext>
            </a:extLst>
          </p:cNvPr>
          <p:cNvSpPr/>
          <p:nvPr/>
        </p:nvSpPr>
        <p:spPr>
          <a:xfrm>
            <a:off x="5273116" y="259893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>
            <a:extLst>
              <a:ext uri="{FF2B5EF4-FFF2-40B4-BE49-F238E27FC236}">
                <a16:creationId xmlns:a16="http://schemas.microsoft.com/office/drawing/2014/main" id="{C9D71FB4-6709-F177-49EE-BCAD32EEBFBC}"/>
              </a:ext>
            </a:extLst>
          </p:cNvPr>
          <p:cNvSpPr/>
          <p:nvPr/>
        </p:nvSpPr>
        <p:spPr>
          <a:xfrm>
            <a:off x="3680556" y="345464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03273FC1-1A9C-41F3-B05E-33E5EA8E4A3E}"/>
              </a:ext>
            </a:extLst>
          </p:cNvPr>
          <p:cNvSpPr/>
          <p:nvPr/>
        </p:nvSpPr>
        <p:spPr>
          <a:xfrm>
            <a:off x="4040596" y="32386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Ellipse 92">
            <a:extLst>
              <a:ext uri="{FF2B5EF4-FFF2-40B4-BE49-F238E27FC236}">
                <a16:creationId xmlns:a16="http://schemas.microsoft.com/office/drawing/2014/main" id="{828C0B0A-30E7-3A2D-5114-050FAF39F27A}"/>
              </a:ext>
            </a:extLst>
          </p:cNvPr>
          <p:cNvSpPr/>
          <p:nvPr/>
        </p:nvSpPr>
        <p:spPr>
          <a:xfrm>
            <a:off x="3608548" y="403071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0D5B7E2F-D849-8BF2-86E2-81FDE4575884}"/>
              </a:ext>
            </a:extLst>
          </p:cNvPr>
          <p:cNvSpPr/>
          <p:nvPr/>
        </p:nvSpPr>
        <p:spPr>
          <a:xfrm>
            <a:off x="5264732" y="352665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Ellipse 94">
            <a:extLst>
              <a:ext uri="{FF2B5EF4-FFF2-40B4-BE49-F238E27FC236}">
                <a16:creationId xmlns:a16="http://schemas.microsoft.com/office/drawing/2014/main" id="{96530E17-8A57-7E37-CE73-A7CA766F553B}"/>
              </a:ext>
            </a:extLst>
          </p:cNvPr>
          <p:cNvSpPr/>
          <p:nvPr/>
        </p:nvSpPr>
        <p:spPr>
          <a:xfrm>
            <a:off x="5192724" y="410272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Ellipse 95">
            <a:extLst>
              <a:ext uri="{FF2B5EF4-FFF2-40B4-BE49-F238E27FC236}">
                <a16:creationId xmlns:a16="http://schemas.microsoft.com/office/drawing/2014/main" id="{8B761411-0071-454A-89AB-D4041BF6EE52}"/>
              </a:ext>
            </a:extLst>
          </p:cNvPr>
          <p:cNvSpPr/>
          <p:nvPr/>
        </p:nvSpPr>
        <p:spPr>
          <a:xfrm>
            <a:off x="4832684" y="403071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Ellipse 96">
            <a:extLst>
              <a:ext uri="{FF2B5EF4-FFF2-40B4-BE49-F238E27FC236}">
                <a16:creationId xmlns:a16="http://schemas.microsoft.com/office/drawing/2014/main" id="{171FA33D-E072-598A-A817-ADC596959C9D}"/>
              </a:ext>
            </a:extLst>
          </p:cNvPr>
          <p:cNvSpPr/>
          <p:nvPr/>
        </p:nvSpPr>
        <p:spPr>
          <a:xfrm>
            <a:off x="5552764" y="39587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Ellipse 97">
            <a:extLst>
              <a:ext uri="{FF2B5EF4-FFF2-40B4-BE49-F238E27FC236}">
                <a16:creationId xmlns:a16="http://schemas.microsoft.com/office/drawing/2014/main" id="{D6E68789-508A-1C7A-BB2E-65E740EC6827}"/>
              </a:ext>
            </a:extLst>
          </p:cNvPr>
          <p:cNvSpPr/>
          <p:nvPr/>
        </p:nvSpPr>
        <p:spPr>
          <a:xfrm>
            <a:off x="4760676" y="460677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Ellipse 98">
            <a:extLst>
              <a:ext uri="{FF2B5EF4-FFF2-40B4-BE49-F238E27FC236}">
                <a16:creationId xmlns:a16="http://schemas.microsoft.com/office/drawing/2014/main" id="{ACD7D0E2-A06C-7578-92A4-70DC90B2BC68}"/>
              </a:ext>
            </a:extLst>
          </p:cNvPr>
          <p:cNvSpPr/>
          <p:nvPr/>
        </p:nvSpPr>
        <p:spPr>
          <a:xfrm>
            <a:off x="4832684" y="302260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Ellipse 99">
            <a:extLst>
              <a:ext uri="{FF2B5EF4-FFF2-40B4-BE49-F238E27FC236}">
                <a16:creationId xmlns:a16="http://schemas.microsoft.com/office/drawing/2014/main" id="{0C119260-773A-8152-F2DF-739DB2329BF3}"/>
              </a:ext>
            </a:extLst>
          </p:cNvPr>
          <p:cNvSpPr/>
          <p:nvPr/>
        </p:nvSpPr>
        <p:spPr>
          <a:xfrm>
            <a:off x="5192724" y="280657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CED19D49-8C9B-DF66-ADDF-52C5FDC35653}"/>
              </a:ext>
            </a:extLst>
          </p:cNvPr>
          <p:cNvSpPr/>
          <p:nvPr/>
        </p:nvSpPr>
        <p:spPr>
          <a:xfrm>
            <a:off x="4760676" y="359866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D3CB7F63-0D92-20E1-3CFF-446615534487}"/>
              </a:ext>
            </a:extLst>
          </p:cNvPr>
          <p:cNvSpPr/>
          <p:nvPr/>
        </p:nvSpPr>
        <p:spPr>
          <a:xfrm>
            <a:off x="4256620" y="453476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" name="Ellipse 102">
            <a:extLst>
              <a:ext uri="{FF2B5EF4-FFF2-40B4-BE49-F238E27FC236}">
                <a16:creationId xmlns:a16="http://schemas.microsoft.com/office/drawing/2014/main" id="{07B38A7F-5F4A-6629-6010-6DF6E9B15BC7}"/>
              </a:ext>
            </a:extLst>
          </p:cNvPr>
          <p:cNvSpPr/>
          <p:nvPr/>
        </p:nvSpPr>
        <p:spPr>
          <a:xfrm>
            <a:off x="4616660" y="431874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Ellipse 103">
            <a:extLst>
              <a:ext uri="{FF2B5EF4-FFF2-40B4-BE49-F238E27FC236}">
                <a16:creationId xmlns:a16="http://schemas.microsoft.com/office/drawing/2014/main" id="{B17189C1-72A0-2620-B080-5E5D89BA6903}"/>
              </a:ext>
            </a:extLst>
          </p:cNvPr>
          <p:cNvSpPr/>
          <p:nvPr/>
        </p:nvSpPr>
        <p:spPr>
          <a:xfrm>
            <a:off x="4184612" y="511083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5" name="Ellipse 104">
            <a:extLst>
              <a:ext uri="{FF2B5EF4-FFF2-40B4-BE49-F238E27FC236}">
                <a16:creationId xmlns:a16="http://schemas.microsoft.com/office/drawing/2014/main" id="{D8A81805-8910-52C8-9466-F4CE85064CDF}"/>
              </a:ext>
            </a:extLst>
          </p:cNvPr>
          <p:cNvSpPr/>
          <p:nvPr/>
        </p:nvSpPr>
        <p:spPr>
          <a:xfrm>
            <a:off x="3896580" y="460677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Ellipse 105">
            <a:extLst>
              <a:ext uri="{FF2B5EF4-FFF2-40B4-BE49-F238E27FC236}">
                <a16:creationId xmlns:a16="http://schemas.microsoft.com/office/drawing/2014/main" id="{A49ADA4B-BF0A-A49A-41D7-C9F22BFA4E7C}"/>
              </a:ext>
            </a:extLst>
          </p:cNvPr>
          <p:cNvSpPr/>
          <p:nvPr/>
        </p:nvSpPr>
        <p:spPr>
          <a:xfrm>
            <a:off x="4760676" y="201448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Ellipse 106">
            <a:extLst>
              <a:ext uri="{FF2B5EF4-FFF2-40B4-BE49-F238E27FC236}">
                <a16:creationId xmlns:a16="http://schemas.microsoft.com/office/drawing/2014/main" id="{7E72898F-0B16-1DB2-14D9-F570E21A96DA}"/>
              </a:ext>
            </a:extLst>
          </p:cNvPr>
          <p:cNvSpPr/>
          <p:nvPr/>
        </p:nvSpPr>
        <p:spPr>
          <a:xfrm>
            <a:off x="5264732" y="518284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Ellipse 107">
            <a:extLst>
              <a:ext uri="{FF2B5EF4-FFF2-40B4-BE49-F238E27FC236}">
                <a16:creationId xmlns:a16="http://schemas.microsoft.com/office/drawing/2014/main" id="{57DBFA1C-E030-66A1-7943-A853D24CD7F0}"/>
              </a:ext>
            </a:extLst>
          </p:cNvPr>
          <p:cNvSpPr/>
          <p:nvPr/>
        </p:nvSpPr>
        <p:spPr>
          <a:xfrm>
            <a:off x="5048708" y="482280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Ellipse 108">
            <a:extLst>
              <a:ext uri="{FF2B5EF4-FFF2-40B4-BE49-F238E27FC236}">
                <a16:creationId xmlns:a16="http://schemas.microsoft.com/office/drawing/2014/main" id="{4F72D1EE-ED39-D6B0-71FA-157C1F5332A1}"/>
              </a:ext>
            </a:extLst>
          </p:cNvPr>
          <p:cNvSpPr/>
          <p:nvPr/>
        </p:nvSpPr>
        <p:spPr>
          <a:xfrm>
            <a:off x="3832956" y="360704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Ellipse 109">
            <a:extLst>
              <a:ext uri="{FF2B5EF4-FFF2-40B4-BE49-F238E27FC236}">
                <a16:creationId xmlns:a16="http://schemas.microsoft.com/office/drawing/2014/main" id="{849CABA7-80EF-2C82-E7A3-EF6BFB00794F}"/>
              </a:ext>
            </a:extLst>
          </p:cNvPr>
          <p:cNvSpPr/>
          <p:nvPr/>
        </p:nvSpPr>
        <p:spPr>
          <a:xfrm>
            <a:off x="4192996" y="33910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Ellipse 110">
            <a:extLst>
              <a:ext uri="{FF2B5EF4-FFF2-40B4-BE49-F238E27FC236}">
                <a16:creationId xmlns:a16="http://schemas.microsoft.com/office/drawing/2014/main" id="{8DD0A712-32B6-5A16-C35A-5FE76461E931}"/>
              </a:ext>
            </a:extLst>
          </p:cNvPr>
          <p:cNvSpPr/>
          <p:nvPr/>
        </p:nvSpPr>
        <p:spPr>
          <a:xfrm>
            <a:off x="3760948" y="418311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Ellipse 111">
            <a:extLst>
              <a:ext uri="{FF2B5EF4-FFF2-40B4-BE49-F238E27FC236}">
                <a16:creationId xmlns:a16="http://schemas.microsoft.com/office/drawing/2014/main" id="{8C5FA6CB-4953-90C8-9C35-2A93C5D5ECED}"/>
              </a:ext>
            </a:extLst>
          </p:cNvPr>
          <p:cNvSpPr/>
          <p:nvPr/>
        </p:nvSpPr>
        <p:spPr>
          <a:xfrm>
            <a:off x="4328628" y="266256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Ellipse 112">
            <a:extLst>
              <a:ext uri="{FF2B5EF4-FFF2-40B4-BE49-F238E27FC236}">
                <a16:creationId xmlns:a16="http://schemas.microsoft.com/office/drawing/2014/main" id="{864AA609-49BE-8D55-3E6D-13DDAFFA2BB7}"/>
              </a:ext>
            </a:extLst>
          </p:cNvPr>
          <p:cNvSpPr/>
          <p:nvPr/>
        </p:nvSpPr>
        <p:spPr>
          <a:xfrm>
            <a:off x="4688668" y="244653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Ellipse 113">
            <a:extLst>
              <a:ext uri="{FF2B5EF4-FFF2-40B4-BE49-F238E27FC236}">
                <a16:creationId xmlns:a16="http://schemas.microsoft.com/office/drawing/2014/main" id="{49E6BD9A-CCC7-DAA2-ECF8-87DA2731129D}"/>
              </a:ext>
            </a:extLst>
          </p:cNvPr>
          <p:cNvSpPr/>
          <p:nvPr/>
        </p:nvSpPr>
        <p:spPr>
          <a:xfrm>
            <a:off x="4256620" y="32386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Ellipse 114">
            <a:extLst>
              <a:ext uri="{FF2B5EF4-FFF2-40B4-BE49-F238E27FC236}">
                <a16:creationId xmlns:a16="http://schemas.microsoft.com/office/drawing/2014/main" id="{E1323735-A667-43FA-684A-CF21DEE07D7C}"/>
              </a:ext>
            </a:extLst>
          </p:cNvPr>
          <p:cNvSpPr/>
          <p:nvPr/>
        </p:nvSpPr>
        <p:spPr>
          <a:xfrm>
            <a:off x="4904692" y="374268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Ellipse 115">
            <a:extLst>
              <a:ext uri="{FF2B5EF4-FFF2-40B4-BE49-F238E27FC236}">
                <a16:creationId xmlns:a16="http://schemas.microsoft.com/office/drawing/2014/main" id="{952248CF-50FC-7ABF-FA0D-7F59995D0FE1}"/>
              </a:ext>
            </a:extLst>
          </p:cNvPr>
          <p:cNvSpPr/>
          <p:nvPr/>
        </p:nvSpPr>
        <p:spPr>
          <a:xfrm>
            <a:off x="5264732" y="352665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Ellipse 116">
            <a:extLst>
              <a:ext uri="{FF2B5EF4-FFF2-40B4-BE49-F238E27FC236}">
                <a16:creationId xmlns:a16="http://schemas.microsoft.com/office/drawing/2014/main" id="{346054F5-0EDB-70C0-9FA4-3F18D7FCDD87}"/>
              </a:ext>
            </a:extLst>
          </p:cNvPr>
          <p:cNvSpPr/>
          <p:nvPr/>
        </p:nvSpPr>
        <p:spPr>
          <a:xfrm>
            <a:off x="4832684" y="431874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Ellipse 117">
            <a:extLst>
              <a:ext uri="{FF2B5EF4-FFF2-40B4-BE49-F238E27FC236}">
                <a16:creationId xmlns:a16="http://schemas.microsoft.com/office/drawing/2014/main" id="{9E499B29-5CA5-12D8-9DC8-AB720F43C58D}"/>
              </a:ext>
            </a:extLst>
          </p:cNvPr>
          <p:cNvSpPr/>
          <p:nvPr/>
        </p:nvSpPr>
        <p:spPr>
          <a:xfrm>
            <a:off x="4184612" y="403071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9" name="Ellipse 118">
            <a:extLst>
              <a:ext uri="{FF2B5EF4-FFF2-40B4-BE49-F238E27FC236}">
                <a16:creationId xmlns:a16="http://schemas.microsoft.com/office/drawing/2014/main" id="{103E1AE8-0833-0589-54ED-E12BDA3093B1}"/>
              </a:ext>
            </a:extLst>
          </p:cNvPr>
          <p:cNvSpPr/>
          <p:nvPr/>
        </p:nvSpPr>
        <p:spPr>
          <a:xfrm>
            <a:off x="4544652" y="381468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Ellipse 119">
            <a:extLst>
              <a:ext uri="{FF2B5EF4-FFF2-40B4-BE49-F238E27FC236}">
                <a16:creationId xmlns:a16="http://schemas.microsoft.com/office/drawing/2014/main" id="{46F2B2F7-AA54-6DCC-1E48-F4D2EC48108E}"/>
              </a:ext>
            </a:extLst>
          </p:cNvPr>
          <p:cNvSpPr/>
          <p:nvPr/>
        </p:nvSpPr>
        <p:spPr>
          <a:xfrm>
            <a:off x="3824572" y="251854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Ellipse 120">
            <a:extLst>
              <a:ext uri="{FF2B5EF4-FFF2-40B4-BE49-F238E27FC236}">
                <a16:creationId xmlns:a16="http://schemas.microsoft.com/office/drawing/2014/main" id="{1BACC0AA-1D16-A9F0-181C-C8FD45243782}"/>
              </a:ext>
            </a:extLst>
          </p:cNvPr>
          <p:cNvSpPr/>
          <p:nvPr/>
        </p:nvSpPr>
        <p:spPr>
          <a:xfrm>
            <a:off x="4184612" y="230252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Ellipse 121">
            <a:extLst>
              <a:ext uri="{FF2B5EF4-FFF2-40B4-BE49-F238E27FC236}">
                <a16:creationId xmlns:a16="http://schemas.microsoft.com/office/drawing/2014/main" id="{23B2F00C-3943-F8B4-1940-F7905A0CEE9A}"/>
              </a:ext>
            </a:extLst>
          </p:cNvPr>
          <p:cNvSpPr/>
          <p:nvPr/>
        </p:nvSpPr>
        <p:spPr>
          <a:xfrm>
            <a:off x="3752564" y="309460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" name="Ellipse 122">
            <a:extLst>
              <a:ext uri="{FF2B5EF4-FFF2-40B4-BE49-F238E27FC236}">
                <a16:creationId xmlns:a16="http://schemas.microsoft.com/office/drawing/2014/main" id="{A1F35B69-A093-013A-2574-9AEC70576394}"/>
              </a:ext>
            </a:extLst>
          </p:cNvPr>
          <p:cNvSpPr/>
          <p:nvPr/>
        </p:nvSpPr>
        <p:spPr>
          <a:xfrm>
            <a:off x="4481028" y="281496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4" name="Ellipse 123">
            <a:extLst>
              <a:ext uri="{FF2B5EF4-FFF2-40B4-BE49-F238E27FC236}">
                <a16:creationId xmlns:a16="http://schemas.microsoft.com/office/drawing/2014/main" id="{93ADE19F-CFA5-4105-1C87-C4CB48C2C2B6}"/>
              </a:ext>
            </a:extLst>
          </p:cNvPr>
          <p:cNvSpPr/>
          <p:nvPr/>
        </p:nvSpPr>
        <p:spPr>
          <a:xfrm>
            <a:off x="4841068" y="259893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Ellipse 124">
            <a:extLst>
              <a:ext uri="{FF2B5EF4-FFF2-40B4-BE49-F238E27FC236}">
                <a16:creationId xmlns:a16="http://schemas.microsoft.com/office/drawing/2014/main" id="{1715FDD7-23AF-9627-AD8A-A8D11A16107A}"/>
              </a:ext>
            </a:extLst>
          </p:cNvPr>
          <p:cNvSpPr/>
          <p:nvPr/>
        </p:nvSpPr>
        <p:spPr>
          <a:xfrm>
            <a:off x="4409020" y="33910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6" name="Ellipse 125">
            <a:extLst>
              <a:ext uri="{FF2B5EF4-FFF2-40B4-BE49-F238E27FC236}">
                <a16:creationId xmlns:a16="http://schemas.microsoft.com/office/drawing/2014/main" id="{56AF3208-C839-ABE1-7871-D80291A38090}"/>
              </a:ext>
            </a:extLst>
          </p:cNvPr>
          <p:cNvSpPr/>
          <p:nvPr/>
        </p:nvSpPr>
        <p:spPr>
          <a:xfrm>
            <a:off x="5624772" y="417472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7" name="Ellipse 126">
            <a:extLst>
              <a:ext uri="{FF2B5EF4-FFF2-40B4-BE49-F238E27FC236}">
                <a16:creationId xmlns:a16="http://schemas.microsoft.com/office/drawing/2014/main" id="{2BCCF62B-8209-10E4-A827-0B4282E7E82A}"/>
              </a:ext>
            </a:extLst>
          </p:cNvPr>
          <p:cNvSpPr/>
          <p:nvPr/>
        </p:nvSpPr>
        <p:spPr>
          <a:xfrm>
            <a:off x="5984812" y="39587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Ellipse 127">
            <a:extLst>
              <a:ext uri="{FF2B5EF4-FFF2-40B4-BE49-F238E27FC236}">
                <a16:creationId xmlns:a16="http://schemas.microsoft.com/office/drawing/2014/main" id="{38774C02-37C0-DBC0-3E23-5630E7C6F747}"/>
              </a:ext>
            </a:extLst>
          </p:cNvPr>
          <p:cNvSpPr/>
          <p:nvPr/>
        </p:nvSpPr>
        <p:spPr>
          <a:xfrm>
            <a:off x="5552764" y="475079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Ellipse 128">
            <a:extLst>
              <a:ext uri="{FF2B5EF4-FFF2-40B4-BE49-F238E27FC236}">
                <a16:creationId xmlns:a16="http://schemas.microsoft.com/office/drawing/2014/main" id="{03BF1AE9-D02B-9D94-E3AE-D81AF3DBF338}"/>
              </a:ext>
            </a:extLst>
          </p:cNvPr>
          <p:cNvSpPr/>
          <p:nvPr/>
        </p:nvSpPr>
        <p:spPr>
          <a:xfrm>
            <a:off x="7208948" y="424673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0" name="Ellipse 129">
            <a:extLst>
              <a:ext uri="{FF2B5EF4-FFF2-40B4-BE49-F238E27FC236}">
                <a16:creationId xmlns:a16="http://schemas.microsoft.com/office/drawing/2014/main" id="{C0EC1ACF-3BC9-1717-7D46-E586441481A3}"/>
              </a:ext>
            </a:extLst>
          </p:cNvPr>
          <p:cNvSpPr/>
          <p:nvPr/>
        </p:nvSpPr>
        <p:spPr>
          <a:xfrm>
            <a:off x="7136940" y="482280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1" name="Ellipse 130">
            <a:extLst>
              <a:ext uri="{FF2B5EF4-FFF2-40B4-BE49-F238E27FC236}">
                <a16:creationId xmlns:a16="http://schemas.microsoft.com/office/drawing/2014/main" id="{57B77AD2-6769-87B6-FB95-9440B98A5C0C}"/>
              </a:ext>
            </a:extLst>
          </p:cNvPr>
          <p:cNvSpPr/>
          <p:nvPr/>
        </p:nvSpPr>
        <p:spPr>
          <a:xfrm>
            <a:off x="6776900" y="475079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Ellipse 131">
            <a:extLst>
              <a:ext uri="{FF2B5EF4-FFF2-40B4-BE49-F238E27FC236}">
                <a16:creationId xmlns:a16="http://schemas.microsoft.com/office/drawing/2014/main" id="{131356CF-3BFD-F8A1-C3FF-8660D8D8B80E}"/>
              </a:ext>
            </a:extLst>
          </p:cNvPr>
          <p:cNvSpPr/>
          <p:nvPr/>
        </p:nvSpPr>
        <p:spPr>
          <a:xfrm>
            <a:off x="7136940" y="453476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Ellipse 132">
            <a:extLst>
              <a:ext uri="{FF2B5EF4-FFF2-40B4-BE49-F238E27FC236}">
                <a16:creationId xmlns:a16="http://schemas.microsoft.com/office/drawing/2014/main" id="{7FE99ECC-D25E-B0B8-51EC-403057FE4F51}"/>
              </a:ext>
            </a:extLst>
          </p:cNvPr>
          <p:cNvSpPr/>
          <p:nvPr/>
        </p:nvSpPr>
        <p:spPr>
          <a:xfrm>
            <a:off x="6704892" y="532685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" name="Ellipse 133">
            <a:extLst>
              <a:ext uri="{FF2B5EF4-FFF2-40B4-BE49-F238E27FC236}">
                <a16:creationId xmlns:a16="http://schemas.microsoft.com/office/drawing/2014/main" id="{03362EB4-3D10-7B9C-8FFC-869CF095F481}"/>
              </a:ext>
            </a:extLst>
          </p:cNvPr>
          <p:cNvSpPr/>
          <p:nvPr/>
        </p:nvSpPr>
        <p:spPr>
          <a:xfrm>
            <a:off x="6776900" y="374268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Ellipse 134">
            <a:extLst>
              <a:ext uri="{FF2B5EF4-FFF2-40B4-BE49-F238E27FC236}">
                <a16:creationId xmlns:a16="http://schemas.microsoft.com/office/drawing/2014/main" id="{64F1BABB-9A39-2E32-D04D-7749AA2B4150}"/>
              </a:ext>
            </a:extLst>
          </p:cNvPr>
          <p:cNvSpPr/>
          <p:nvPr/>
        </p:nvSpPr>
        <p:spPr>
          <a:xfrm>
            <a:off x="7136940" y="352665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6" name="Ellipse 135">
            <a:extLst>
              <a:ext uri="{FF2B5EF4-FFF2-40B4-BE49-F238E27FC236}">
                <a16:creationId xmlns:a16="http://schemas.microsoft.com/office/drawing/2014/main" id="{26C3430B-8D10-E5E9-3898-B895B0E2D5CE}"/>
              </a:ext>
            </a:extLst>
          </p:cNvPr>
          <p:cNvSpPr/>
          <p:nvPr/>
        </p:nvSpPr>
        <p:spPr>
          <a:xfrm>
            <a:off x="6704892" y="431874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7" name="Ellipse 136">
            <a:extLst>
              <a:ext uri="{FF2B5EF4-FFF2-40B4-BE49-F238E27FC236}">
                <a16:creationId xmlns:a16="http://schemas.microsoft.com/office/drawing/2014/main" id="{20FD05C1-228B-090B-7981-30624ABC74BF}"/>
              </a:ext>
            </a:extLst>
          </p:cNvPr>
          <p:cNvSpPr/>
          <p:nvPr/>
        </p:nvSpPr>
        <p:spPr>
          <a:xfrm>
            <a:off x="6200836" y="525484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Ellipse 137">
            <a:extLst>
              <a:ext uri="{FF2B5EF4-FFF2-40B4-BE49-F238E27FC236}">
                <a16:creationId xmlns:a16="http://schemas.microsoft.com/office/drawing/2014/main" id="{A4088A0E-45DF-5950-7E99-29283E9A9A0E}"/>
              </a:ext>
            </a:extLst>
          </p:cNvPr>
          <p:cNvSpPr/>
          <p:nvPr/>
        </p:nvSpPr>
        <p:spPr>
          <a:xfrm>
            <a:off x="6560876" y="50388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Ellipse 138">
            <a:extLst>
              <a:ext uri="{FF2B5EF4-FFF2-40B4-BE49-F238E27FC236}">
                <a16:creationId xmlns:a16="http://schemas.microsoft.com/office/drawing/2014/main" id="{B10D18F0-5453-6259-C0D1-458024217931}"/>
              </a:ext>
            </a:extLst>
          </p:cNvPr>
          <p:cNvSpPr/>
          <p:nvPr/>
        </p:nvSpPr>
        <p:spPr>
          <a:xfrm>
            <a:off x="5984812" y="244653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0" name="Ellipse 139">
            <a:extLst>
              <a:ext uri="{FF2B5EF4-FFF2-40B4-BE49-F238E27FC236}">
                <a16:creationId xmlns:a16="http://schemas.microsoft.com/office/drawing/2014/main" id="{084813DA-BEE2-8367-2AAC-7ECACAD47110}"/>
              </a:ext>
            </a:extLst>
          </p:cNvPr>
          <p:cNvSpPr/>
          <p:nvPr/>
        </p:nvSpPr>
        <p:spPr>
          <a:xfrm>
            <a:off x="5840796" y="532685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" name="Ellipse 140">
            <a:extLst>
              <a:ext uri="{FF2B5EF4-FFF2-40B4-BE49-F238E27FC236}">
                <a16:creationId xmlns:a16="http://schemas.microsoft.com/office/drawing/2014/main" id="{5CEF9AC6-48F2-7796-13CE-C32E5523829E}"/>
              </a:ext>
            </a:extLst>
          </p:cNvPr>
          <p:cNvSpPr/>
          <p:nvPr/>
        </p:nvSpPr>
        <p:spPr>
          <a:xfrm>
            <a:off x="6704892" y="273456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Ellipse 141">
            <a:extLst>
              <a:ext uri="{FF2B5EF4-FFF2-40B4-BE49-F238E27FC236}">
                <a16:creationId xmlns:a16="http://schemas.microsoft.com/office/drawing/2014/main" id="{E3ED1297-E378-3941-FBC2-5755AF991BDD}"/>
              </a:ext>
            </a:extLst>
          </p:cNvPr>
          <p:cNvSpPr/>
          <p:nvPr/>
        </p:nvSpPr>
        <p:spPr>
          <a:xfrm>
            <a:off x="6992924" y="237452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>
            <a:extLst>
              <a:ext uri="{FF2B5EF4-FFF2-40B4-BE49-F238E27FC236}">
                <a16:creationId xmlns:a16="http://schemas.microsoft.com/office/drawing/2014/main" id="{8D0E3574-3DBF-F4A9-DA2F-8241D5C3CBF9}"/>
              </a:ext>
            </a:extLst>
          </p:cNvPr>
          <p:cNvSpPr/>
          <p:nvPr/>
        </p:nvSpPr>
        <p:spPr>
          <a:xfrm>
            <a:off x="6632884" y="331063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Ellipse 143">
            <a:extLst>
              <a:ext uri="{FF2B5EF4-FFF2-40B4-BE49-F238E27FC236}">
                <a16:creationId xmlns:a16="http://schemas.microsoft.com/office/drawing/2014/main" id="{9DBB7621-150B-89E8-0060-5176E9F6EC87}"/>
              </a:ext>
            </a:extLst>
          </p:cNvPr>
          <p:cNvSpPr/>
          <p:nvPr/>
        </p:nvSpPr>
        <p:spPr>
          <a:xfrm>
            <a:off x="5777172" y="432712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5" name="Ellipse 144">
            <a:extLst>
              <a:ext uri="{FF2B5EF4-FFF2-40B4-BE49-F238E27FC236}">
                <a16:creationId xmlns:a16="http://schemas.microsoft.com/office/drawing/2014/main" id="{9387BE57-0B41-354F-71E1-794AAB3EC4ED}"/>
              </a:ext>
            </a:extLst>
          </p:cNvPr>
          <p:cNvSpPr/>
          <p:nvPr/>
        </p:nvSpPr>
        <p:spPr>
          <a:xfrm>
            <a:off x="6137212" y="41111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Ellipse 145">
            <a:extLst>
              <a:ext uri="{FF2B5EF4-FFF2-40B4-BE49-F238E27FC236}">
                <a16:creationId xmlns:a16="http://schemas.microsoft.com/office/drawing/2014/main" id="{D0AEDBD1-7234-ECB0-05F7-B23F93761281}"/>
              </a:ext>
            </a:extLst>
          </p:cNvPr>
          <p:cNvSpPr/>
          <p:nvPr/>
        </p:nvSpPr>
        <p:spPr>
          <a:xfrm>
            <a:off x="5705164" y="490319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>
            <a:extLst>
              <a:ext uri="{FF2B5EF4-FFF2-40B4-BE49-F238E27FC236}">
                <a16:creationId xmlns:a16="http://schemas.microsoft.com/office/drawing/2014/main" id="{27AAF4F9-A676-2DDE-3343-5D4F4F467303}"/>
              </a:ext>
            </a:extLst>
          </p:cNvPr>
          <p:cNvSpPr/>
          <p:nvPr/>
        </p:nvSpPr>
        <p:spPr>
          <a:xfrm>
            <a:off x="6272844" y="338264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8" name="Ellipse 147">
            <a:extLst>
              <a:ext uri="{FF2B5EF4-FFF2-40B4-BE49-F238E27FC236}">
                <a16:creationId xmlns:a16="http://schemas.microsoft.com/office/drawing/2014/main" id="{50DDD6E5-C1F8-902C-971B-9EF620C0AD70}"/>
              </a:ext>
            </a:extLst>
          </p:cNvPr>
          <p:cNvSpPr/>
          <p:nvPr/>
        </p:nvSpPr>
        <p:spPr>
          <a:xfrm>
            <a:off x="6632884" y="316661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9" name="Ellipse 148">
            <a:extLst>
              <a:ext uri="{FF2B5EF4-FFF2-40B4-BE49-F238E27FC236}">
                <a16:creationId xmlns:a16="http://schemas.microsoft.com/office/drawing/2014/main" id="{3D4C051D-9A2A-3CFF-53DB-D322FD0089E5}"/>
              </a:ext>
            </a:extLst>
          </p:cNvPr>
          <p:cNvSpPr/>
          <p:nvPr/>
        </p:nvSpPr>
        <p:spPr>
          <a:xfrm>
            <a:off x="6200836" y="39587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Ellipse 149">
            <a:extLst>
              <a:ext uri="{FF2B5EF4-FFF2-40B4-BE49-F238E27FC236}">
                <a16:creationId xmlns:a16="http://schemas.microsoft.com/office/drawing/2014/main" id="{FC6AE79F-F98D-9B60-AB1A-70FBB7A0B0F0}"/>
              </a:ext>
            </a:extLst>
          </p:cNvPr>
          <p:cNvSpPr/>
          <p:nvPr/>
        </p:nvSpPr>
        <p:spPr>
          <a:xfrm>
            <a:off x="6848908" y="446276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1" name="Ellipse 150">
            <a:extLst>
              <a:ext uri="{FF2B5EF4-FFF2-40B4-BE49-F238E27FC236}">
                <a16:creationId xmlns:a16="http://schemas.microsoft.com/office/drawing/2014/main" id="{0994C4CC-2A3C-C661-6D2A-D1691183D0EA}"/>
              </a:ext>
            </a:extLst>
          </p:cNvPr>
          <p:cNvSpPr/>
          <p:nvPr/>
        </p:nvSpPr>
        <p:spPr>
          <a:xfrm>
            <a:off x="7208948" y="424673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2" name="Ellipse 151">
            <a:extLst>
              <a:ext uri="{FF2B5EF4-FFF2-40B4-BE49-F238E27FC236}">
                <a16:creationId xmlns:a16="http://schemas.microsoft.com/office/drawing/2014/main" id="{780ADC87-7E7E-0234-B9F9-C9E4FD2F3986}"/>
              </a:ext>
            </a:extLst>
          </p:cNvPr>
          <p:cNvSpPr/>
          <p:nvPr/>
        </p:nvSpPr>
        <p:spPr>
          <a:xfrm>
            <a:off x="6776900" y="50388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3" name="Ellipse 152">
            <a:extLst>
              <a:ext uri="{FF2B5EF4-FFF2-40B4-BE49-F238E27FC236}">
                <a16:creationId xmlns:a16="http://schemas.microsoft.com/office/drawing/2014/main" id="{B6FE34F6-F353-2BC4-BF2C-B1346BEB229F}"/>
              </a:ext>
            </a:extLst>
          </p:cNvPr>
          <p:cNvSpPr/>
          <p:nvPr/>
        </p:nvSpPr>
        <p:spPr>
          <a:xfrm>
            <a:off x="6128828" y="475079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4" name="Ellipse 153">
            <a:extLst>
              <a:ext uri="{FF2B5EF4-FFF2-40B4-BE49-F238E27FC236}">
                <a16:creationId xmlns:a16="http://schemas.microsoft.com/office/drawing/2014/main" id="{B851E7EC-E5FD-827E-FFA0-2D8D3999828A}"/>
              </a:ext>
            </a:extLst>
          </p:cNvPr>
          <p:cNvSpPr/>
          <p:nvPr/>
        </p:nvSpPr>
        <p:spPr>
          <a:xfrm>
            <a:off x="6488868" y="453476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5" name="Ellipse 154">
            <a:extLst>
              <a:ext uri="{FF2B5EF4-FFF2-40B4-BE49-F238E27FC236}">
                <a16:creationId xmlns:a16="http://schemas.microsoft.com/office/drawing/2014/main" id="{C852DD14-1240-AE66-7AF5-DE6F81E33E26}"/>
              </a:ext>
            </a:extLst>
          </p:cNvPr>
          <p:cNvSpPr/>
          <p:nvPr/>
        </p:nvSpPr>
        <p:spPr>
          <a:xfrm>
            <a:off x="5336740" y="331063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6" name="Ellipse 155">
            <a:extLst>
              <a:ext uri="{FF2B5EF4-FFF2-40B4-BE49-F238E27FC236}">
                <a16:creationId xmlns:a16="http://schemas.microsoft.com/office/drawing/2014/main" id="{2C5DD231-5C4D-6EB8-0889-94E4DA69E0C4}"/>
              </a:ext>
            </a:extLst>
          </p:cNvPr>
          <p:cNvSpPr/>
          <p:nvPr/>
        </p:nvSpPr>
        <p:spPr>
          <a:xfrm>
            <a:off x="7352964" y="331063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Ellipse 156">
            <a:extLst>
              <a:ext uri="{FF2B5EF4-FFF2-40B4-BE49-F238E27FC236}">
                <a16:creationId xmlns:a16="http://schemas.microsoft.com/office/drawing/2014/main" id="{4E126800-DD30-AFBC-9A0E-4AC21F6134EF}"/>
              </a:ext>
            </a:extLst>
          </p:cNvPr>
          <p:cNvSpPr/>
          <p:nvPr/>
        </p:nvSpPr>
        <p:spPr>
          <a:xfrm>
            <a:off x="7496980" y="403071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Ellipse 157">
            <a:extLst>
              <a:ext uri="{FF2B5EF4-FFF2-40B4-BE49-F238E27FC236}">
                <a16:creationId xmlns:a16="http://schemas.microsoft.com/office/drawing/2014/main" id="{F3BB1D59-F3E0-F7FE-B3FE-03D0F7689E08}"/>
              </a:ext>
            </a:extLst>
          </p:cNvPr>
          <p:cNvSpPr/>
          <p:nvPr/>
        </p:nvSpPr>
        <p:spPr>
          <a:xfrm>
            <a:off x="6425244" y="3535040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9" name="Ellipse 158">
            <a:extLst>
              <a:ext uri="{FF2B5EF4-FFF2-40B4-BE49-F238E27FC236}">
                <a16:creationId xmlns:a16="http://schemas.microsoft.com/office/drawing/2014/main" id="{CC854DCF-C9EA-3E54-A722-DDA1D0E78E6A}"/>
              </a:ext>
            </a:extLst>
          </p:cNvPr>
          <p:cNvSpPr/>
          <p:nvPr/>
        </p:nvSpPr>
        <p:spPr>
          <a:xfrm>
            <a:off x="6785284" y="331901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0" name="Ellipse 159">
            <a:extLst>
              <a:ext uri="{FF2B5EF4-FFF2-40B4-BE49-F238E27FC236}">
                <a16:creationId xmlns:a16="http://schemas.microsoft.com/office/drawing/2014/main" id="{8342950B-CF8D-CCDC-37DB-7638CDE93D57}"/>
              </a:ext>
            </a:extLst>
          </p:cNvPr>
          <p:cNvSpPr/>
          <p:nvPr/>
        </p:nvSpPr>
        <p:spPr>
          <a:xfrm>
            <a:off x="6353236" y="41111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1" name="Ellipse 160">
            <a:extLst>
              <a:ext uri="{FF2B5EF4-FFF2-40B4-BE49-F238E27FC236}">
                <a16:creationId xmlns:a16="http://schemas.microsoft.com/office/drawing/2014/main" id="{D9FADF7E-BF1A-C222-A288-ECD6883570A6}"/>
              </a:ext>
            </a:extLst>
          </p:cNvPr>
          <p:cNvSpPr/>
          <p:nvPr/>
        </p:nvSpPr>
        <p:spPr>
          <a:xfrm>
            <a:off x="5120716" y="547087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2" name="Ellipse 161">
            <a:extLst>
              <a:ext uri="{FF2B5EF4-FFF2-40B4-BE49-F238E27FC236}">
                <a16:creationId xmlns:a16="http://schemas.microsoft.com/office/drawing/2014/main" id="{81D667F1-F6AE-9E68-0670-3567A88145A9}"/>
              </a:ext>
            </a:extLst>
          </p:cNvPr>
          <p:cNvSpPr/>
          <p:nvPr/>
        </p:nvSpPr>
        <p:spPr>
          <a:xfrm>
            <a:off x="7496980" y="287858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3" name="Ellipse 162">
            <a:extLst>
              <a:ext uri="{FF2B5EF4-FFF2-40B4-BE49-F238E27FC236}">
                <a16:creationId xmlns:a16="http://schemas.microsoft.com/office/drawing/2014/main" id="{30DE4877-B434-96E8-7AF5-514DA4387D90}"/>
              </a:ext>
            </a:extLst>
          </p:cNvPr>
          <p:cNvSpPr/>
          <p:nvPr/>
        </p:nvSpPr>
        <p:spPr>
          <a:xfrm>
            <a:off x="4616660" y="511083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4" name="Ellipse 163">
            <a:extLst>
              <a:ext uri="{FF2B5EF4-FFF2-40B4-BE49-F238E27FC236}">
                <a16:creationId xmlns:a16="http://schemas.microsoft.com/office/drawing/2014/main" id="{BB61C179-C471-FF43-0C28-D04E5055722B}"/>
              </a:ext>
            </a:extLst>
          </p:cNvPr>
          <p:cNvSpPr/>
          <p:nvPr/>
        </p:nvSpPr>
        <p:spPr>
          <a:xfrm>
            <a:off x="5624772" y="561488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5" name="Ellipse 164">
            <a:extLst>
              <a:ext uri="{FF2B5EF4-FFF2-40B4-BE49-F238E27FC236}">
                <a16:creationId xmlns:a16="http://schemas.microsoft.com/office/drawing/2014/main" id="{C872CE47-4AE5-D904-4FF5-3FD55ABD6FC3}"/>
              </a:ext>
            </a:extLst>
          </p:cNvPr>
          <p:cNvSpPr/>
          <p:nvPr/>
        </p:nvSpPr>
        <p:spPr>
          <a:xfrm>
            <a:off x="5336740" y="547087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6" name="Ellipse 165">
            <a:extLst>
              <a:ext uri="{FF2B5EF4-FFF2-40B4-BE49-F238E27FC236}">
                <a16:creationId xmlns:a16="http://schemas.microsoft.com/office/drawing/2014/main" id="{7D2B7323-8FF0-B677-4CA4-D429C45CE54D}"/>
              </a:ext>
            </a:extLst>
          </p:cNvPr>
          <p:cNvSpPr/>
          <p:nvPr/>
        </p:nvSpPr>
        <p:spPr>
          <a:xfrm>
            <a:off x="4112604" y="496681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7" name="Ellipse 166">
            <a:extLst>
              <a:ext uri="{FF2B5EF4-FFF2-40B4-BE49-F238E27FC236}">
                <a16:creationId xmlns:a16="http://schemas.microsoft.com/office/drawing/2014/main" id="{6788E997-F4C2-F2E2-92C9-8094410B3B81}"/>
              </a:ext>
            </a:extLst>
          </p:cNvPr>
          <p:cNvSpPr/>
          <p:nvPr/>
        </p:nvSpPr>
        <p:spPr>
          <a:xfrm>
            <a:off x="6056820" y="172645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8" name="Ellipse 167">
            <a:extLst>
              <a:ext uri="{FF2B5EF4-FFF2-40B4-BE49-F238E27FC236}">
                <a16:creationId xmlns:a16="http://schemas.microsoft.com/office/drawing/2014/main" id="{54AF85B8-5C51-9F5B-21BC-06AA4492E638}"/>
              </a:ext>
            </a:extLst>
          </p:cNvPr>
          <p:cNvSpPr/>
          <p:nvPr/>
        </p:nvSpPr>
        <p:spPr>
          <a:xfrm>
            <a:off x="4769060" y="526323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9" name="Picture 2" descr="http://www.donnersonsang.com/image/bibliotheque/biologie/neutrophile.gif">
            <a:extLst>
              <a:ext uri="{FF2B5EF4-FFF2-40B4-BE49-F238E27FC236}">
                <a16:creationId xmlns:a16="http://schemas.microsoft.com/office/drawing/2014/main" id="{3C9B26B2-4ED7-1D54-BB64-B0C44ABA2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2724" y="4318744"/>
            <a:ext cx="476448" cy="443097"/>
          </a:xfrm>
          <a:prstGeom prst="rect">
            <a:avLst/>
          </a:prstGeom>
          <a:noFill/>
        </p:spPr>
      </p:pic>
      <p:pic>
        <p:nvPicPr>
          <p:cNvPr id="170" name="Picture 2" descr="http://www.donnersonsang.com/image/bibliotheque/biologie/neutrophile.gif">
            <a:extLst>
              <a:ext uri="{FF2B5EF4-FFF2-40B4-BE49-F238E27FC236}">
                <a16:creationId xmlns:a16="http://schemas.microsoft.com/office/drawing/2014/main" id="{C610CCE4-C4FF-6FCA-BDD8-E12A2A168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 flipH="1">
            <a:off x="5480756" y="2302520"/>
            <a:ext cx="476448" cy="443097"/>
          </a:xfrm>
          <a:prstGeom prst="rect">
            <a:avLst/>
          </a:prstGeom>
          <a:noFill/>
        </p:spPr>
      </p:pic>
      <p:sp>
        <p:nvSpPr>
          <p:cNvPr id="171" name="Ellipse 170">
            <a:extLst>
              <a:ext uri="{FF2B5EF4-FFF2-40B4-BE49-F238E27FC236}">
                <a16:creationId xmlns:a16="http://schemas.microsoft.com/office/drawing/2014/main" id="{AF1B1A92-9FBB-370E-FFE0-30607F8F487F}"/>
              </a:ext>
            </a:extLst>
          </p:cNvPr>
          <p:cNvSpPr/>
          <p:nvPr/>
        </p:nvSpPr>
        <p:spPr>
          <a:xfrm>
            <a:off x="7857020" y="1510432"/>
            <a:ext cx="864096" cy="86409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8 µm</a:t>
            </a:r>
          </a:p>
        </p:txBody>
      </p:sp>
      <p:cxnSp>
        <p:nvCxnSpPr>
          <p:cNvPr id="172" name="Connecteur droit avec flèche 171">
            <a:extLst>
              <a:ext uri="{FF2B5EF4-FFF2-40B4-BE49-F238E27FC236}">
                <a16:creationId xmlns:a16="http://schemas.microsoft.com/office/drawing/2014/main" id="{54C27AF5-C057-A6FE-A92C-8B8E8F7BCC7F}"/>
              </a:ext>
            </a:extLst>
          </p:cNvPr>
          <p:cNvCxnSpPr/>
          <p:nvPr/>
        </p:nvCxnSpPr>
        <p:spPr>
          <a:xfrm>
            <a:off x="4760676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3" name="Connecteur droit avec flèche 172">
            <a:extLst>
              <a:ext uri="{FF2B5EF4-FFF2-40B4-BE49-F238E27FC236}">
                <a16:creationId xmlns:a16="http://schemas.microsoft.com/office/drawing/2014/main" id="{0EA5962F-2AB3-4893-1C74-FF89C795E15C}"/>
              </a:ext>
            </a:extLst>
          </p:cNvPr>
          <p:cNvCxnSpPr/>
          <p:nvPr/>
        </p:nvCxnSpPr>
        <p:spPr>
          <a:xfrm>
            <a:off x="5120716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4" name="Connecteur droit avec flèche 173">
            <a:extLst>
              <a:ext uri="{FF2B5EF4-FFF2-40B4-BE49-F238E27FC236}">
                <a16:creationId xmlns:a16="http://schemas.microsoft.com/office/drawing/2014/main" id="{2D6DDD90-7F2E-CCD6-4C54-E14BD5AD94FE}"/>
              </a:ext>
            </a:extLst>
          </p:cNvPr>
          <p:cNvCxnSpPr/>
          <p:nvPr/>
        </p:nvCxnSpPr>
        <p:spPr>
          <a:xfrm>
            <a:off x="5480756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5" name="Connecteur droit avec flèche 174">
            <a:extLst>
              <a:ext uri="{FF2B5EF4-FFF2-40B4-BE49-F238E27FC236}">
                <a16:creationId xmlns:a16="http://schemas.microsoft.com/office/drawing/2014/main" id="{FCA4748A-4FEB-ECA5-F984-674F4B03EC42}"/>
              </a:ext>
            </a:extLst>
          </p:cNvPr>
          <p:cNvCxnSpPr/>
          <p:nvPr/>
        </p:nvCxnSpPr>
        <p:spPr>
          <a:xfrm>
            <a:off x="5768788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6" name="Connecteur droit avec flèche 175">
            <a:extLst>
              <a:ext uri="{FF2B5EF4-FFF2-40B4-BE49-F238E27FC236}">
                <a16:creationId xmlns:a16="http://schemas.microsoft.com/office/drawing/2014/main" id="{9EEF7A06-FD2C-2FA5-EFAC-26B6EADD4F50}"/>
              </a:ext>
            </a:extLst>
          </p:cNvPr>
          <p:cNvCxnSpPr/>
          <p:nvPr/>
        </p:nvCxnSpPr>
        <p:spPr>
          <a:xfrm>
            <a:off x="6056820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7" name="Connecteur droit avec flèche 176">
            <a:extLst>
              <a:ext uri="{FF2B5EF4-FFF2-40B4-BE49-F238E27FC236}">
                <a16:creationId xmlns:a16="http://schemas.microsoft.com/office/drawing/2014/main" id="{C93939FC-711D-6E49-00FA-749385D8231A}"/>
              </a:ext>
            </a:extLst>
          </p:cNvPr>
          <p:cNvCxnSpPr/>
          <p:nvPr/>
        </p:nvCxnSpPr>
        <p:spPr>
          <a:xfrm>
            <a:off x="6344852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8" name="Connecteur droit avec flèche 177">
            <a:extLst>
              <a:ext uri="{FF2B5EF4-FFF2-40B4-BE49-F238E27FC236}">
                <a16:creationId xmlns:a16="http://schemas.microsoft.com/office/drawing/2014/main" id="{47E9BBA1-7A8E-1978-79D7-4999EF8ED30A}"/>
              </a:ext>
            </a:extLst>
          </p:cNvPr>
          <p:cNvCxnSpPr/>
          <p:nvPr/>
        </p:nvCxnSpPr>
        <p:spPr>
          <a:xfrm>
            <a:off x="6632884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9" name="Connecteur droit avec flèche 178">
            <a:extLst>
              <a:ext uri="{FF2B5EF4-FFF2-40B4-BE49-F238E27FC236}">
                <a16:creationId xmlns:a16="http://schemas.microsoft.com/office/drawing/2014/main" id="{D3CC4DC1-327B-5BF8-D047-94BBF53616F9}"/>
              </a:ext>
            </a:extLst>
          </p:cNvPr>
          <p:cNvCxnSpPr/>
          <p:nvPr/>
        </p:nvCxnSpPr>
        <p:spPr>
          <a:xfrm>
            <a:off x="6920916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0" name="Connecteur droit avec flèche 179">
            <a:extLst>
              <a:ext uri="{FF2B5EF4-FFF2-40B4-BE49-F238E27FC236}">
                <a16:creationId xmlns:a16="http://schemas.microsoft.com/office/drawing/2014/main" id="{DB82D580-AC4C-C157-57C3-85525734ACCA}"/>
              </a:ext>
            </a:extLst>
          </p:cNvPr>
          <p:cNvCxnSpPr/>
          <p:nvPr/>
        </p:nvCxnSpPr>
        <p:spPr>
          <a:xfrm>
            <a:off x="7280956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1" name="Connecteur droit avec flèche 180">
            <a:extLst>
              <a:ext uri="{FF2B5EF4-FFF2-40B4-BE49-F238E27FC236}">
                <a16:creationId xmlns:a16="http://schemas.microsoft.com/office/drawing/2014/main" id="{7AF2A178-68C8-03C0-951F-D86D1D29E5B8}"/>
              </a:ext>
            </a:extLst>
          </p:cNvPr>
          <p:cNvCxnSpPr/>
          <p:nvPr/>
        </p:nvCxnSpPr>
        <p:spPr>
          <a:xfrm>
            <a:off x="7568988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2" name="Connecteur droit avec flèche 181">
            <a:extLst>
              <a:ext uri="{FF2B5EF4-FFF2-40B4-BE49-F238E27FC236}">
                <a16:creationId xmlns:a16="http://schemas.microsoft.com/office/drawing/2014/main" id="{77B3F2A1-440C-F815-AA20-948CA07766BF}"/>
              </a:ext>
            </a:extLst>
          </p:cNvPr>
          <p:cNvCxnSpPr/>
          <p:nvPr/>
        </p:nvCxnSpPr>
        <p:spPr>
          <a:xfrm>
            <a:off x="4472644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3" name="Connecteur droit avec flèche 182">
            <a:extLst>
              <a:ext uri="{FF2B5EF4-FFF2-40B4-BE49-F238E27FC236}">
                <a16:creationId xmlns:a16="http://schemas.microsoft.com/office/drawing/2014/main" id="{583C8387-B1DD-FA6E-C1C2-BAE6B1169071}"/>
              </a:ext>
            </a:extLst>
          </p:cNvPr>
          <p:cNvCxnSpPr/>
          <p:nvPr/>
        </p:nvCxnSpPr>
        <p:spPr>
          <a:xfrm>
            <a:off x="4112604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4" name="Connecteur droit avec flèche 183">
            <a:extLst>
              <a:ext uri="{FF2B5EF4-FFF2-40B4-BE49-F238E27FC236}">
                <a16:creationId xmlns:a16="http://schemas.microsoft.com/office/drawing/2014/main" id="{06F1916D-0D72-0DA3-8B74-8DDCB4BF43CA}"/>
              </a:ext>
            </a:extLst>
          </p:cNvPr>
          <p:cNvCxnSpPr/>
          <p:nvPr/>
        </p:nvCxnSpPr>
        <p:spPr>
          <a:xfrm>
            <a:off x="3824572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5" name="Connecteur droit avec flèche 184">
            <a:extLst>
              <a:ext uri="{FF2B5EF4-FFF2-40B4-BE49-F238E27FC236}">
                <a16:creationId xmlns:a16="http://schemas.microsoft.com/office/drawing/2014/main" id="{81531B3E-6682-28E5-D9C4-80EF89207656}"/>
              </a:ext>
            </a:extLst>
          </p:cNvPr>
          <p:cNvCxnSpPr/>
          <p:nvPr/>
        </p:nvCxnSpPr>
        <p:spPr>
          <a:xfrm>
            <a:off x="3464532" y="381468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86" name="ZoneTexte 185">
            <a:extLst>
              <a:ext uri="{FF2B5EF4-FFF2-40B4-BE49-F238E27FC236}">
                <a16:creationId xmlns:a16="http://schemas.microsoft.com/office/drawing/2014/main" id="{0671B8B7-A189-2BBE-E0BD-FF7DB91F3C50}"/>
              </a:ext>
            </a:extLst>
          </p:cNvPr>
          <p:cNvSpPr txBox="1"/>
          <p:nvPr/>
        </p:nvSpPr>
        <p:spPr>
          <a:xfrm>
            <a:off x="8030132" y="4827270"/>
            <a:ext cx="309634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Diamètre = n x taille de l’objet</a:t>
            </a:r>
          </a:p>
        </p:txBody>
      </p:sp>
      <p:sp>
        <p:nvSpPr>
          <p:cNvPr id="187" name="ZoneTexte 186">
            <a:extLst>
              <a:ext uri="{FF2B5EF4-FFF2-40B4-BE49-F238E27FC236}">
                <a16:creationId xmlns:a16="http://schemas.microsoft.com/office/drawing/2014/main" id="{0151871F-E43D-57B9-F0A8-E3992B2406BA}"/>
              </a:ext>
            </a:extLst>
          </p:cNvPr>
          <p:cNvSpPr txBox="1"/>
          <p:nvPr/>
        </p:nvSpPr>
        <p:spPr>
          <a:xfrm>
            <a:off x="9294178" y="2501701"/>
            <a:ext cx="2742308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L’hématie, de diamètre 8 µm peut être utilisée</a:t>
            </a:r>
          </a:p>
        </p:txBody>
      </p:sp>
    </p:spTree>
    <p:extLst>
      <p:ext uri="{BB962C8B-B14F-4D97-AF65-F5344CB8AC3E}">
        <p14:creationId xmlns:p14="http://schemas.microsoft.com/office/powerpoint/2010/main" val="214631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28138 -0.29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3" y="-1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171" grpId="0" animBg="1"/>
      <p:bldP spid="18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DBB7B-C830-E9B5-2FCB-7F5B97E16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A2FC614-59D1-AA16-00CE-5A61A0994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17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224850-AA62-91FD-58A0-1DDF2D19BD28}"/>
              </a:ext>
            </a:extLst>
          </p:cNvPr>
          <p:cNvSpPr txBox="1"/>
          <p:nvPr/>
        </p:nvSpPr>
        <p:spPr>
          <a:xfrm>
            <a:off x="466012" y="366064"/>
            <a:ext cx="6472670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utilisant la lame micrométrique</a:t>
            </a:r>
          </a:p>
        </p:txBody>
      </p:sp>
      <p:pic>
        <p:nvPicPr>
          <p:cNvPr id="32" name="Picture 5">
            <a:extLst>
              <a:ext uri="{FF2B5EF4-FFF2-40B4-BE49-F238E27FC236}">
                <a16:creationId xmlns:a16="http://schemas.microsoft.com/office/drawing/2014/main" id="{7B67D0DE-0963-0839-F390-17AAE9609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37" y="1027325"/>
            <a:ext cx="3517283" cy="276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7">
            <a:extLst>
              <a:ext uri="{FF2B5EF4-FFF2-40B4-BE49-F238E27FC236}">
                <a16:creationId xmlns:a16="http://schemas.microsoft.com/office/drawing/2014/main" id="{10939B4B-8D9E-0ED7-12D3-74DCE6827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063" y="1824780"/>
            <a:ext cx="3685874" cy="2764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9">
            <a:extLst>
              <a:ext uri="{FF2B5EF4-FFF2-40B4-BE49-F238E27FC236}">
                <a16:creationId xmlns:a16="http://schemas.microsoft.com/office/drawing/2014/main" id="{D5D3E269-DDBC-43CF-EF0E-7EDE476FC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957" y="2760276"/>
            <a:ext cx="3685874" cy="2764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 Box 6">
            <a:extLst>
              <a:ext uri="{FF2B5EF4-FFF2-40B4-BE49-F238E27FC236}">
                <a16:creationId xmlns:a16="http://schemas.microsoft.com/office/drawing/2014/main" id="{859E7223-56CF-8A38-F8FB-7AFF26E60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716" y="3961891"/>
            <a:ext cx="1676400" cy="457200"/>
          </a:xfrm>
          <a:prstGeom prst="rect">
            <a:avLst/>
          </a:prstGeom>
          <a:solidFill>
            <a:srgbClr val="9D4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dirty="0"/>
              <a:t>G = x 40</a:t>
            </a:r>
          </a:p>
        </p:txBody>
      </p:sp>
      <p:sp>
        <p:nvSpPr>
          <p:cNvPr id="36" name="Text Box 8">
            <a:extLst>
              <a:ext uri="{FF2B5EF4-FFF2-40B4-BE49-F238E27FC236}">
                <a16:creationId xmlns:a16="http://schemas.microsoft.com/office/drawing/2014/main" id="{AE6906C5-13B0-6F8F-95A6-42B758704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3063" y="4787153"/>
            <a:ext cx="1676400" cy="457200"/>
          </a:xfrm>
          <a:prstGeom prst="rect">
            <a:avLst/>
          </a:prstGeom>
          <a:solidFill>
            <a:srgbClr val="9D4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dirty="0"/>
              <a:t>G = x 400</a:t>
            </a:r>
          </a:p>
        </p:txBody>
      </p:sp>
      <p:sp>
        <p:nvSpPr>
          <p:cNvPr id="37" name="Text Box 11">
            <a:extLst>
              <a:ext uri="{FF2B5EF4-FFF2-40B4-BE49-F238E27FC236}">
                <a16:creationId xmlns:a16="http://schemas.microsoft.com/office/drawing/2014/main" id="{2850FCDC-0E7E-5BB1-7C0F-E0896A321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4957" y="5725026"/>
            <a:ext cx="1676400" cy="461665"/>
          </a:xfrm>
          <a:prstGeom prst="rect">
            <a:avLst/>
          </a:prstGeom>
          <a:solidFill>
            <a:srgbClr val="9D4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dirty="0"/>
              <a:t>G = x 1000</a:t>
            </a:r>
          </a:p>
        </p:txBody>
      </p:sp>
    </p:spTree>
    <p:extLst>
      <p:ext uri="{BB962C8B-B14F-4D97-AF65-F5344CB8AC3E}">
        <p14:creationId xmlns:p14="http://schemas.microsoft.com/office/powerpoint/2010/main" val="375561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 autoUpdateAnimBg="0"/>
      <p:bldP spid="36" grpId="0" animBg="1" autoUpdateAnimBg="0"/>
      <p:bldP spid="37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9710C8B-BE41-EF2D-D887-052E2E959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18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BAA64B-0EA4-C2D7-618E-6301749E2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609" y="1169892"/>
            <a:ext cx="4914900" cy="3657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44FAEF-880D-3CB8-01EB-6CA954CAA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177" y="1169892"/>
            <a:ext cx="5029200" cy="36322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E3229E8-9BC3-B9E2-3E69-EF8A340D7E95}"/>
              </a:ext>
            </a:extLst>
          </p:cNvPr>
          <p:cNvSpPr txBox="1"/>
          <p:nvPr/>
        </p:nvSpPr>
        <p:spPr>
          <a:xfrm>
            <a:off x="4623833" y="395702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Grandissement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360E7FE-8BDC-4221-A0DF-530C527ADA3D}"/>
              </a:ext>
            </a:extLst>
          </p:cNvPr>
          <p:cNvSpPr txBox="1"/>
          <p:nvPr/>
        </p:nvSpPr>
        <p:spPr>
          <a:xfrm>
            <a:off x="10391171" y="395702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Grandissement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B0AB54-A620-C134-4B59-7C28CBD92394}"/>
              </a:ext>
            </a:extLst>
          </p:cNvPr>
          <p:cNvSpPr txBox="1"/>
          <p:nvPr/>
        </p:nvSpPr>
        <p:spPr>
          <a:xfrm>
            <a:off x="124393" y="800560"/>
            <a:ext cx="14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Diamètre µm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5FE3C6-135F-E5AB-2075-52C1A2C5F1E1}"/>
              </a:ext>
            </a:extLst>
          </p:cNvPr>
          <p:cNvSpPr txBox="1"/>
          <p:nvPr/>
        </p:nvSpPr>
        <p:spPr>
          <a:xfrm>
            <a:off x="5998509" y="800560"/>
            <a:ext cx="178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1/Diamètre µm</a:t>
            </a:r>
            <a:r>
              <a:rPr lang="fr-F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space réservé du contenu 2">
                <a:extLst>
                  <a:ext uri="{FF2B5EF4-FFF2-40B4-BE49-F238E27FC236}">
                    <a16:creationId xmlns:a16="http://schemas.microsoft.com/office/drawing/2014/main" id="{15BD8B8A-8BC7-4D8B-7591-6049A0B5D4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3141" y="5083455"/>
                <a:ext cx="6998072" cy="1574149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</p:spPr>
            <p:txBody>
              <a:bodyPr wrap="squar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lang="fr-FR" sz="2400" b="0" i="0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lang="fr-FR" sz="2000" kern="120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lang="fr-FR" sz="1800" kern="120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lang="fr-FR" sz="1600" kern="120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lang="fr-FR" sz="1600" kern="120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fr-FR" dirty="0"/>
                  <a:t>La courbe 1/diamètre en fonction du grandissement est une droite passant par l’origine : les deux grandeurs sont donc proportionnelles</a:t>
                </a:r>
                <a:br>
                  <a:rPr lang="fr-FR" dirty="0"/>
                </a:br>
                <a:r>
                  <a:rPr lang="fr-FR" dirty="0"/>
                  <a:t>Donc :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fr-FR" dirty="0">
                    <a:solidFill>
                      <a:srgbClr val="FF0000"/>
                    </a:solidFill>
                  </a:rPr>
                  <a:t>= k</a:t>
                </a:r>
                <a:r>
                  <a:rPr lang="fr-FR" dirty="0" err="1">
                    <a:solidFill>
                      <a:srgbClr val="FF0000"/>
                    </a:solidFill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den>
                    </m:f>
                    <m:r>
                      <a:rPr lang="fr-F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dirty="0">
                    <a:solidFill>
                      <a:srgbClr val="FF0000"/>
                    </a:solidFill>
                  </a:rPr>
                  <a:t> </a:t>
                </a:r>
                <a:r>
                  <a:rPr lang="fr-FR" dirty="0"/>
                  <a:t>soit </a:t>
                </a: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fr-FR" dirty="0">
                    <a:solidFill>
                      <a:srgbClr val="FF0000"/>
                    </a:solidFill>
                  </a:rPr>
                  <a:t>.G= k</a:t>
                </a:r>
                <a14:m>
                  <m:oMath xmlns:m="http://schemas.openxmlformats.org/officeDocument/2006/math">
                    <m:r>
                      <a:rPr lang="fr-F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2" name="Espace réservé du contenu 2">
                <a:extLst>
                  <a:ext uri="{FF2B5EF4-FFF2-40B4-BE49-F238E27FC236}">
                    <a16:creationId xmlns:a16="http://schemas.microsoft.com/office/drawing/2014/main" id="{15BD8B8A-8BC7-4D8B-7591-6049A0B5D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141" y="5083455"/>
                <a:ext cx="6998072" cy="1574149"/>
              </a:xfrm>
              <a:prstGeom prst="rect">
                <a:avLst/>
              </a:prstGeom>
              <a:blipFill>
                <a:blip r:embed="rId5"/>
                <a:stretch>
                  <a:fillRect l="-1268" t="-5600" r="-725" b="-24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7881B13C-368F-054F-C948-5B2DDFEA7856}"/>
              </a:ext>
            </a:extLst>
          </p:cNvPr>
          <p:cNvSpPr txBox="1"/>
          <p:nvPr/>
        </p:nvSpPr>
        <p:spPr>
          <a:xfrm>
            <a:off x="237489" y="200396"/>
            <a:ext cx="6472670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Résultats</a:t>
            </a:r>
          </a:p>
        </p:txBody>
      </p:sp>
    </p:spTree>
    <p:extLst>
      <p:ext uri="{BB962C8B-B14F-4D97-AF65-F5344CB8AC3E}">
        <p14:creationId xmlns:p14="http://schemas.microsoft.com/office/powerpoint/2010/main" val="167145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0F768-CE2E-C39C-3A36-57EB711ED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Estimer la taille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5FB163-BFB9-DA21-1B18-7298BADC9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pPr/>
              <a:t>19</a:t>
            </a:fld>
            <a:endParaRPr lang="fr-FR" sz="1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7C2E4ED-CB55-13B4-C62F-741393EA1774}"/>
              </a:ext>
            </a:extLst>
          </p:cNvPr>
          <p:cNvSpPr txBox="1"/>
          <p:nvPr/>
        </p:nvSpPr>
        <p:spPr>
          <a:xfrm>
            <a:off x="838200" y="1412089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: œuf d’oxyure, au x400 et au x1000.</a:t>
            </a:r>
          </a:p>
        </p:txBody>
      </p:sp>
      <p:pic>
        <p:nvPicPr>
          <p:cNvPr id="7" name="Picture 5" descr="1 oxyure X1000 001">
            <a:extLst>
              <a:ext uri="{FF2B5EF4-FFF2-40B4-BE49-F238E27FC236}">
                <a16:creationId xmlns:a16="http://schemas.microsoft.com/office/drawing/2014/main" id="{EFDD9FD1-0902-28C8-4660-E0E6263DC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3907" y="2115755"/>
            <a:ext cx="2894997" cy="280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1 oxyure X400 002">
            <a:extLst>
              <a:ext uri="{FF2B5EF4-FFF2-40B4-BE49-F238E27FC236}">
                <a16:creationId xmlns:a16="http://schemas.microsoft.com/office/drawing/2014/main" id="{847173D6-9476-6165-14B9-8E31C260F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12000" contrast="8000"/>
          </a:blip>
          <a:srcRect/>
          <a:stretch>
            <a:fillRect/>
          </a:stretch>
        </p:blipFill>
        <p:spPr bwMode="auto">
          <a:xfrm>
            <a:off x="2531459" y="2115755"/>
            <a:ext cx="2951410" cy="28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6E8B61E-C4EC-877B-F2C6-EB38B6F9C409}"/>
              </a:ext>
            </a:extLst>
          </p:cNvPr>
          <p:cNvCxnSpPr/>
          <p:nvPr/>
        </p:nvCxnSpPr>
        <p:spPr>
          <a:xfrm>
            <a:off x="2531459" y="3483907"/>
            <a:ext cx="288032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B60DA974-3D2E-4ACC-192F-5D7524459A9B}"/>
              </a:ext>
            </a:extLst>
          </p:cNvPr>
          <p:cNvCxnSpPr/>
          <p:nvPr/>
        </p:nvCxnSpPr>
        <p:spPr>
          <a:xfrm>
            <a:off x="3827603" y="3627923"/>
            <a:ext cx="43204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7EC542E-789C-FCBA-218B-8F5CDDE23388}"/>
              </a:ext>
            </a:extLst>
          </p:cNvPr>
          <p:cNvSpPr txBox="1"/>
          <p:nvPr/>
        </p:nvSpPr>
        <p:spPr>
          <a:xfrm>
            <a:off x="2531459" y="5140091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Taille = 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 diamètre réel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≈  1/7 x 360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≈  50 µm</a:t>
            </a: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11F3CFFE-C11D-850B-5F9C-B791F9D42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707" y="4564027"/>
            <a:ext cx="777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X400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C2DA11-65C3-5684-07F2-F9AEA486DAC8}"/>
              </a:ext>
            </a:extLst>
          </p:cNvPr>
          <p:cNvSpPr txBox="1"/>
          <p:nvPr/>
        </p:nvSpPr>
        <p:spPr>
          <a:xfrm>
            <a:off x="6563907" y="5212099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Taille = 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 diamètre réel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≈  1/3 x 140</a:t>
            </a: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≈  45 µm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1D76E81-03E2-2E91-5A8E-FB1545AE3D2C}"/>
              </a:ext>
            </a:extLst>
          </p:cNvPr>
          <p:cNvCxnSpPr/>
          <p:nvPr/>
        </p:nvCxnSpPr>
        <p:spPr>
          <a:xfrm>
            <a:off x="6563907" y="3339891"/>
            <a:ext cx="288032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67E9A6B-C090-0825-FF51-58F7CA8D3490}"/>
              </a:ext>
            </a:extLst>
          </p:cNvPr>
          <p:cNvCxnSpPr/>
          <p:nvPr/>
        </p:nvCxnSpPr>
        <p:spPr>
          <a:xfrm>
            <a:off x="7283987" y="3483907"/>
            <a:ext cx="936104" cy="2880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 Box 12">
            <a:extLst>
              <a:ext uri="{FF2B5EF4-FFF2-40B4-BE49-F238E27FC236}">
                <a16:creationId xmlns:a16="http://schemas.microsoft.com/office/drawing/2014/main" id="{5F63BCEA-F208-7476-105D-BBC568265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2139" y="4564027"/>
            <a:ext cx="8835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X1000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02E9B97-C3AB-6B8A-5B66-6DF859D463E8}"/>
              </a:ext>
            </a:extLst>
          </p:cNvPr>
          <p:cNvSpPr txBox="1"/>
          <p:nvPr/>
        </p:nvSpPr>
        <p:spPr>
          <a:xfrm>
            <a:off x="2531459" y="3123867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360µm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BAEB91E-510D-5E7F-237E-E0A7241C0F83}"/>
              </a:ext>
            </a:extLst>
          </p:cNvPr>
          <p:cNvSpPr txBox="1"/>
          <p:nvPr/>
        </p:nvSpPr>
        <p:spPr>
          <a:xfrm>
            <a:off x="8220091" y="2979851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140µm</a:t>
            </a:r>
          </a:p>
        </p:txBody>
      </p:sp>
    </p:spTree>
    <p:extLst>
      <p:ext uri="{BB962C8B-B14F-4D97-AF65-F5344CB8AC3E}">
        <p14:creationId xmlns:p14="http://schemas.microsoft.com/office/powerpoint/2010/main" val="596356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D3E22F-FF29-9AC2-4225-B07171622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70234"/>
            <a:ext cx="10515600" cy="757130"/>
          </a:xfrm>
        </p:spPr>
        <p:txBody>
          <a:bodyPr/>
          <a:lstStyle/>
          <a:p>
            <a:r>
              <a:rPr lang="fr-FR" dirty="0"/>
              <a:t>4. Mesurer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B24B87-0BA1-7DFC-B6A9-61BCB1410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47" y="1809165"/>
            <a:ext cx="4011650" cy="2343206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dirty="0"/>
              <a:t>Pour réaliser une vraie mesure, </a:t>
            </a:r>
          </a:p>
          <a:p>
            <a:pPr>
              <a:buFontTx/>
              <a:buChar char="-"/>
            </a:pPr>
            <a:r>
              <a:rPr lang="fr-FR" dirty="0"/>
              <a:t>l’utilisation d’un oculaire gradué est nécessaire et </a:t>
            </a:r>
          </a:p>
          <a:p>
            <a:pPr>
              <a:buFontTx/>
              <a:buChar char="-"/>
            </a:pPr>
            <a:r>
              <a:rPr lang="fr-FR" dirty="0"/>
              <a:t>L’oculaire gradué doit être étalonné avec la lame micrométrique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FA9379-BCFC-FD08-87FC-83593D014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pPr/>
              <a:t>20</a:t>
            </a:fld>
            <a:endParaRPr lang="fr-FR" sz="1600"/>
          </a:p>
        </p:txBody>
      </p:sp>
      <p:pic>
        <p:nvPicPr>
          <p:cNvPr id="5" name="Picture 2" descr="http://sti-bio.scola.ac-paris.fr/bioimage/par_image/microcu.jpg">
            <a:extLst>
              <a:ext uri="{FF2B5EF4-FFF2-40B4-BE49-F238E27FC236}">
                <a16:creationId xmlns:a16="http://schemas.microsoft.com/office/drawing/2014/main" id="{FE4A3870-6DFC-47CF-7016-218A35D57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644" y="2028296"/>
            <a:ext cx="1636712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Documents and Settings\Cedric\Mes documents\MON JOB'\2009 08 PHOTOS Job\PARASITO\Mesure\mesure parasite 033.jpg">
            <a:extLst>
              <a:ext uri="{FF2B5EF4-FFF2-40B4-BE49-F238E27FC236}">
                <a16:creationId xmlns:a16="http://schemas.microsoft.com/office/drawing/2014/main" id="{07E3E833-C509-39B6-F3F8-488013193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947" y="2028296"/>
            <a:ext cx="475138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9">
            <a:extLst>
              <a:ext uri="{FF2B5EF4-FFF2-40B4-BE49-F238E27FC236}">
                <a16:creationId xmlns:a16="http://schemas.microsoft.com/office/drawing/2014/main" id="{2680B400-4723-704C-8F7C-B9DCF8560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7644" y="1486835"/>
            <a:ext cx="2322512" cy="42545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7030A0"/>
                </a:solidFill>
              </a:rPr>
              <a:t>+ oculaire gradué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A522C6F-F349-A365-AEBC-D7BD13BA5D66}"/>
              </a:ext>
            </a:extLst>
          </p:cNvPr>
          <p:cNvSpPr txBox="1">
            <a:spLocks/>
          </p:cNvSpPr>
          <p:nvPr/>
        </p:nvSpPr>
        <p:spPr>
          <a:xfrm>
            <a:off x="5867400" y="6387766"/>
            <a:ext cx="5530869" cy="4247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L’oculaire gradué au travers du microscope</a:t>
            </a:r>
          </a:p>
        </p:txBody>
      </p:sp>
    </p:spTree>
    <p:extLst>
      <p:ext uri="{BB962C8B-B14F-4D97-AF65-F5344CB8AC3E}">
        <p14:creationId xmlns:p14="http://schemas.microsoft.com/office/powerpoint/2010/main" val="3800971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D2898DD-9EC5-E73B-9456-77A4A80C6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21</a:t>
            </a:fld>
            <a:endParaRPr lang="fr-FR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2A7A746-8DC9-C4D0-DE03-980392813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215" y="428625"/>
            <a:ext cx="77724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7">
            <a:extLst>
              <a:ext uri="{FF2B5EF4-FFF2-40B4-BE49-F238E27FC236}">
                <a16:creationId xmlns:a16="http://schemas.microsoft.com/office/drawing/2014/main" id="{3472F54C-6817-2CA5-7F9B-9AE425A63029}"/>
              </a:ext>
            </a:extLst>
          </p:cNvPr>
          <p:cNvGrpSpPr>
            <a:grpSpLocks/>
          </p:cNvGrpSpPr>
          <p:nvPr/>
        </p:nvGrpSpPr>
        <p:grpSpPr bwMode="auto">
          <a:xfrm>
            <a:off x="6803834" y="5153025"/>
            <a:ext cx="2209800" cy="1431925"/>
            <a:chOff x="3120" y="3168"/>
            <a:chExt cx="1392" cy="902"/>
          </a:xfrm>
        </p:grpSpPr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985EC28C-FFA5-1527-1A60-ADA739A7B6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3552"/>
              <a:ext cx="768" cy="5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-80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-80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-80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-80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-80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80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80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80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80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FR" altLang="fr-FR"/>
                <a:t>La lame graduée</a:t>
              </a: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CA6B3E79-5BB8-C7F7-A681-F5779C3CAF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0" y="3168"/>
              <a:ext cx="768" cy="384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7" name="Group 11">
            <a:extLst>
              <a:ext uri="{FF2B5EF4-FFF2-40B4-BE49-F238E27FC236}">
                <a16:creationId xmlns:a16="http://schemas.microsoft.com/office/drawing/2014/main" id="{DA731823-9E01-FEB4-9895-BDC5956BA2AB}"/>
              </a:ext>
            </a:extLst>
          </p:cNvPr>
          <p:cNvGrpSpPr>
            <a:grpSpLocks/>
          </p:cNvGrpSpPr>
          <p:nvPr/>
        </p:nvGrpSpPr>
        <p:grpSpPr bwMode="auto">
          <a:xfrm>
            <a:off x="3387534" y="1800225"/>
            <a:ext cx="6172200" cy="2832100"/>
            <a:chOff x="968" y="1056"/>
            <a:chExt cx="3888" cy="1784"/>
          </a:xfrm>
        </p:grpSpPr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338248F4-0E8B-1067-43EE-78D36B2A3D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1056"/>
              <a:ext cx="1450" cy="5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-80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-80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-80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-80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-80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80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80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80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80" charset="0"/>
                </a:defRPr>
              </a:lvl9pPr>
            </a:lstStyle>
            <a:p>
              <a:pPr algn="ctr"/>
              <a:r>
                <a:rPr lang="fr-FR" altLang="fr-FR"/>
                <a:t>Les graduations dans l’oculaire</a:t>
              </a: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4E551210-54F3-874C-FB0F-697F216ADF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1516"/>
              <a:ext cx="0" cy="864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89DA155-8FB8-3FE6-3D1D-ED87324A8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2288"/>
              <a:ext cx="3888" cy="552"/>
            </a:xfrm>
            <a:custGeom>
              <a:avLst/>
              <a:gdLst>
                <a:gd name="T0" fmla="*/ 1336 w 3888"/>
                <a:gd name="T1" fmla="*/ 112 h 552"/>
                <a:gd name="T2" fmla="*/ 376 w 3888"/>
                <a:gd name="T3" fmla="*/ 256 h 552"/>
                <a:gd name="T4" fmla="*/ 520 w 3888"/>
                <a:gd name="T5" fmla="*/ 544 h 552"/>
                <a:gd name="T6" fmla="*/ 3496 w 3888"/>
                <a:gd name="T7" fmla="*/ 208 h 552"/>
                <a:gd name="T8" fmla="*/ 2872 w 3888"/>
                <a:gd name="T9" fmla="*/ 16 h 552"/>
                <a:gd name="T10" fmla="*/ 1336 w 3888"/>
                <a:gd name="T11" fmla="*/ 112 h 5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88" h="552">
                  <a:moveTo>
                    <a:pt x="1336" y="112"/>
                  </a:moveTo>
                  <a:cubicBezTo>
                    <a:pt x="920" y="152"/>
                    <a:pt x="512" y="184"/>
                    <a:pt x="376" y="256"/>
                  </a:cubicBezTo>
                  <a:cubicBezTo>
                    <a:pt x="240" y="328"/>
                    <a:pt x="0" y="552"/>
                    <a:pt x="520" y="544"/>
                  </a:cubicBezTo>
                  <a:cubicBezTo>
                    <a:pt x="1040" y="536"/>
                    <a:pt x="3104" y="296"/>
                    <a:pt x="3496" y="208"/>
                  </a:cubicBezTo>
                  <a:cubicBezTo>
                    <a:pt x="3888" y="120"/>
                    <a:pt x="3232" y="32"/>
                    <a:pt x="2872" y="16"/>
                  </a:cubicBezTo>
                  <a:cubicBezTo>
                    <a:pt x="2512" y="0"/>
                    <a:pt x="1752" y="72"/>
                    <a:pt x="1336" y="11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1" name="Text Box 12">
            <a:extLst>
              <a:ext uri="{FF2B5EF4-FFF2-40B4-BE49-F238E27FC236}">
                <a16:creationId xmlns:a16="http://schemas.microsoft.com/office/drawing/2014/main" id="{8F9362C4-087F-8411-AB53-34500648E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7034" y="352425"/>
            <a:ext cx="2971800" cy="12001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0" charset="0"/>
              </a:defRPr>
            </a:lvl9pPr>
          </a:lstStyle>
          <a:p>
            <a:pPr algn="ctr"/>
            <a:r>
              <a:rPr lang="fr-FR" altLang="fr-FR" sz="1800">
                <a:latin typeface="Arial" panose="020B0604020202020204" pitchFamily="34" charset="0"/>
              </a:rPr>
              <a:t>Photographie au travers du microscope dont l’oculaire est gradué de la lame elle-m</a:t>
            </a:r>
            <a:r>
              <a:rPr lang="fr-FR" altLang="ja-JP" sz="1800">
                <a:latin typeface="Arial" panose="020B0604020202020204" pitchFamily="34" charset="0"/>
                <a:ea typeface="ＭＳ Ｐゴシック" panose="020B0600070205080204" pitchFamily="34" charset="-128"/>
              </a:rPr>
              <a:t>ême </a:t>
            </a:r>
            <a:r>
              <a:rPr lang="fr-FR" altLang="fr-FR" sz="1800">
                <a:latin typeface="Arial" panose="020B0604020202020204" pitchFamily="34" charset="0"/>
              </a:rPr>
              <a:t>graduée </a:t>
            </a:r>
          </a:p>
        </p:txBody>
      </p:sp>
    </p:spTree>
    <p:extLst>
      <p:ext uri="{BB962C8B-B14F-4D97-AF65-F5344CB8AC3E}">
        <p14:creationId xmlns:p14="http://schemas.microsoft.com/office/powerpoint/2010/main" val="226181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11DFC82-601A-1CA3-A5F5-399A0DAAD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22</a:t>
            </a:fld>
            <a:endParaRPr lang="fr-FR"/>
          </a:p>
        </p:txBody>
      </p:sp>
      <p:sp>
        <p:nvSpPr>
          <p:cNvPr id="3" name="ZoneTexte 9">
            <a:extLst>
              <a:ext uri="{FF2B5EF4-FFF2-40B4-BE49-F238E27FC236}">
                <a16:creationId xmlns:a16="http://schemas.microsoft.com/office/drawing/2014/main" id="{16196DA0-5DA6-9B73-13E4-6C5EDB3A5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080" y="6747355"/>
            <a:ext cx="2105256" cy="40011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oculaire gradué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7955BF-2E7B-D929-F362-DCDD090D5A34}"/>
              </a:ext>
            </a:extLst>
          </p:cNvPr>
          <p:cNvSpPr txBox="1"/>
          <p:nvPr/>
        </p:nvSpPr>
        <p:spPr>
          <a:xfrm>
            <a:off x="323850" y="1018022"/>
            <a:ext cx="2808288" cy="2954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L’oculaire gradué n’est pas en mm ou en µm. La valeur des graduations est fonction du grossissement (et du microscope).</a:t>
            </a:r>
          </a:p>
          <a:p>
            <a:pPr algn="ctr" eaLnBrk="1" hangingPunct="1">
              <a:defRPr/>
            </a:pPr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faut donc étalonner l’oculaire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avec une lame micrométrique (pour un microscope et un grossissement donnés)</a:t>
            </a:r>
          </a:p>
        </p:txBody>
      </p:sp>
      <p:pic>
        <p:nvPicPr>
          <p:cNvPr id="5" name="Picture 6" descr="C:\Documents and Settings\Cedric\Mes documents\MON JOB'\2009 08 PHOTOS Job\PARASITO\Mesure\mesure parasite 033.jpg">
            <a:extLst>
              <a:ext uri="{FF2B5EF4-FFF2-40B4-BE49-F238E27FC236}">
                <a16:creationId xmlns:a16="http://schemas.microsoft.com/office/drawing/2014/main" id="{DFCBE59A-622D-C451-7922-F1DF9A6E8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922" y="1848602"/>
            <a:ext cx="475138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61350A29-3144-6D42-294D-6E0123968540}"/>
              </a:ext>
            </a:extLst>
          </p:cNvPr>
          <p:cNvSpPr txBox="1">
            <a:spLocks/>
          </p:cNvSpPr>
          <p:nvPr/>
        </p:nvSpPr>
        <p:spPr>
          <a:xfrm>
            <a:off x="323850" y="270210"/>
            <a:ext cx="4460425" cy="4949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Étalonnage de l’oculaire gradué</a:t>
            </a:r>
          </a:p>
        </p:txBody>
      </p:sp>
    </p:spTree>
    <p:extLst>
      <p:ext uri="{BB962C8B-B14F-4D97-AF65-F5344CB8AC3E}">
        <p14:creationId xmlns:p14="http://schemas.microsoft.com/office/powerpoint/2010/main" val="2322754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895A325-C11D-C91C-A543-2C37D6FB1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23</a:t>
            </a:fld>
            <a:endParaRPr lang="fr-FR"/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AFFA9CCC-33A4-A52F-CE8F-B4B19BAF0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2599" y="297281"/>
            <a:ext cx="2711450" cy="425450"/>
          </a:xfrm>
          <a:prstGeom prst="rect">
            <a:avLst/>
          </a:prstGeom>
          <a:noFill/>
          <a:ln w="2857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FF0066"/>
                </a:solidFill>
              </a:rPr>
              <a:t>Lame micrométrique</a:t>
            </a:r>
          </a:p>
        </p:txBody>
      </p:sp>
      <p:sp>
        <p:nvSpPr>
          <p:cNvPr id="4" name="ZoneTexte 9">
            <a:extLst>
              <a:ext uri="{FF2B5EF4-FFF2-40B4-BE49-F238E27FC236}">
                <a16:creationId xmlns:a16="http://schemas.microsoft.com/office/drawing/2014/main" id="{DCD8C3EA-B767-33F9-9231-EC3EC2627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4587" y="800519"/>
            <a:ext cx="2322512" cy="42545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7030A0"/>
                </a:solidFill>
              </a:rPr>
              <a:t>+ oculaire gradué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62E1F1-A47C-E3A5-FCAE-E9A8265A8AE2}"/>
              </a:ext>
            </a:extLst>
          </p:cNvPr>
          <p:cNvSpPr txBox="1"/>
          <p:nvPr/>
        </p:nvSpPr>
        <p:spPr>
          <a:xfrm>
            <a:off x="1045662" y="1953044"/>
            <a:ext cx="2663825" cy="1190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fr-FR" b="1" dirty="0">
                <a:solidFill>
                  <a:srgbClr val="FF0000"/>
                </a:solidFill>
                <a:latin typeface="Arial" charset="0"/>
              </a:rPr>
              <a:t>Superposition</a:t>
            </a:r>
            <a:r>
              <a:rPr lang="fr-FR" b="1" dirty="0">
                <a:latin typeface="Arial" charset="0"/>
              </a:rPr>
              <a:t> des graduations de l’oculaire et celles de la lame micrométrique</a:t>
            </a:r>
          </a:p>
        </p:txBody>
      </p:sp>
      <p:pic>
        <p:nvPicPr>
          <p:cNvPr id="6" name="Picture 4" descr="http://hal.archives-ouvertes.fr/docs/00/00/30/02/HTML/actenligne/optique_rt/Images/micro_etalon.gif">
            <a:extLst>
              <a:ext uri="{FF2B5EF4-FFF2-40B4-BE49-F238E27FC236}">
                <a16:creationId xmlns:a16="http://schemas.microsoft.com/office/drawing/2014/main" id="{1F553075-BBE4-74DE-4EB1-ACDF1F923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401" y="3321469"/>
            <a:ext cx="1282048" cy="88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Documents and Settings\Cedric\Mes documents\MON JOB'\2009 08 PHOTOS Job\PARASITO\Mesure\mesure parasite 008.jpg">
            <a:extLst>
              <a:ext uri="{FF2B5EF4-FFF2-40B4-BE49-F238E27FC236}">
                <a16:creationId xmlns:a16="http://schemas.microsoft.com/office/drawing/2014/main" id="{A86B346A-7E00-10A6-31B9-2295EDF75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949" y="1305344"/>
            <a:ext cx="5908675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E40E11B8-8B94-AB67-539B-3EF779AC9AD3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3657099" y="1013244"/>
            <a:ext cx="3024188" cy="2130425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95D1215-5A6F-204E-0F31-44E80C215369}"/>
              </a:ext>
            </a:extLst>
          </p:cNvPr>
          <p:cNvCxnSpPr>
            <a:cxnSpLocks/>
            <a:stCxn id="3" idx="2"/>
          </p:cNvCxnSpPr>
          <p:nvPr/>
        </p:nvCxnSpPr>
        <p:spPr>
          <a:xfrm flipH="1">
            <a:off x="7796925" y="722731"/>
            <a:ext cx="581399" cy="1843256"/>
          </a:xfrm>
          <a:prstGeom prst="straightConnector1">
            <a:avLst/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148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AFBFD27-B048-476F-42CC-1FE826B1F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24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88A1BED-D83E-2205-1773-DCA1C07881F6}"/>
              </a:ext>
            </a:extLst>
          </p:cNvPr>
          <p:cNvSpPr txBox="1"/>
          <p:nvPr/>
        </p:nvSpPr>
        <p:spPr>
          <a:xfrm>
            <a:off x="347913" y="545348"/>
            <a:ext cx="2808288" cy="20145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Superposition des graduations de l’oculaire et celles de la lame micrométrique</a:t>
            </a:r>
          </a:p>
          <a:p>
            <a:pPr algn="ctr" eaLnBrk="1" hangingPunct="1">
              <a:defRPr/>
            </a:pPr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Mesures qui peuvent être faite aux différents grossissements</a:t>
            </a:r>
          </a:p>
        </p:txBody>
      </p:sp>
      <p:pic>
        <p:nvPicPr>
          <p:cNvPr id="4" name="Picture 2" descr="C:\Documents and Settings\Cedric\Mes documents\MON JOB'\2009 08 PHOTOS Job\PARASITO\Mesure\mesure parasite 006.jpg">
            <a:extLst>
              <a:ext uri="{FF2B5EF4-FFF2-40B4-BE49-F238E27FC236}">
                <a16:creationId xmlns:a16="http://schemas.microsoft.com/office/drawing/2014/main" id="{F329D017-F4D3-2853-3268-509B4E2A8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297" y="790575"/>
            <a:ext cx="4932362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C:\Documents and Settings\Cedric\Mes documents\MON JOB'\2009 08 PHOTOS Job\PARASITO\Mesure\mesure parasite 009.jpg">
            <a:extLst>
              <a:ext uri="{FF2B5EF4-FFF2-40B4-BE49-F238E27FC236}">
                <a16:creationId xmlns:a16="http://schemas.microsoft.com/office/drawing/2014/main" id="{362F0772-F47A-8BD4-DE40-50B8874B2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297" y="3818103"/>
            <a:ext cx="4117975" cy="297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4F35E7D-C20E-B514-DCC9-E49901B8F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6772" y="865187"/>
            <a:ext cx="3744912" cy="892175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X400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(10 graduations = 0,1 mm)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1 graduation = 0,01 mm = 10 µm</a:t>
            </a:r>
          </a:p>
        </p:txBody>
      </p:sp>
      <p:sp>
        <p:nvSpPr>
          <p:cNvPr id="7" name="ZoneTexte 7">
            <a:extLst>
              <a:ext uri="{FF2B5EF4-FFF2-40B4-BE49-F238E27FC236}">
                <a16:creationId xmlns:a16="http://schemas.microsoft.com/office/drawing/2014/main" id="{CB488BF6-18CA-5791-6484-2CDF019A1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6772" y="4400506"/>
            <a:ext cx="4140200" cy="892175"/>
          </a:xfrm>
          <a:prstGeom prst="rect">
            <a:avLst/>
          </a:prstGeom>
          <a:solidFill>
            <a:srgbClr val="FF9933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X100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(40 graduations = 0,1 mm)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1 graduation = 0,0025 mm = 2,5 µm</a:t>
            </a:r>
          </a:p>
        </p:txBody>
      </p:sp>
    </p:spTree>
    <p:extLst>
      <p:ext uri="{BB962C8B-B14F-4D97-AF65-F5344CB8AC3E}">
        <p14:creationId xmlns:p14="http://schemas.microsoft.com/office/powerpoint/2010/main" val="49712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B466841-0062-C429-8307-671F09656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25</a:t>
            </a:fld>
            <a:endParaRPr lang="fr-FR"/>
          </a:p>
        </p:txBody>
      </p:sp>
      <p:pic>
        <p:nvPicPr>
          <p:cNvPr id="3" name="Picture 2" descr="C:\Documents and Settings\Cedric\Mes documents\MON JOB'\2009 08 PHOTOS Job\PARASITO\Mesure\mesure parasite 041.jpg">
            <a:extLst>
              <a:ext uri="{FF2B5EF4-FFF2-40B4-BE49-F238E27FC236}">
                <a16:creationId xmlns:a16="http://schemas.microsoft.com/office/drawing/2014/main" id="{A5E4C1F1-DFE8-BA07-A86D-7F488BFFF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137" y="1949115"/>
            <a:ext cx="5566650" cy="4173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Documents and Settings\Cedric\Mes documents\MON JOB'\2009 08 PHOTOS Job\PARASITO\Mesure\mesure parasite 040.jpg">
            <a:extLst>
              <a:ext uri="{FF2B5EF4-FFF2-40B4-BE49-F238E27FC236}">
                <a16:creationId xmlns:a16="http://schemas.microsoft.com/office/drawing/2014/main" id="{9F6521BB-9A15-EE92-9C82-F9353FF4A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04" y="1949116"/>
            <a:ext cx="5568697" cy="4173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8BC9F628-6DD9-0052-8FAC-3DC31EDD3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04" y="365377"/>
            <a:ext cx="3168650" cy="946150"/>
          </a:xfrm>
          <a:prstGeom prst="rect">
            <a:avLst/>
          </a:prstGeom>
          <a:solidFill>
            <a:srgbClr val="BC9B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fr-FR" altLang="fr-FR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Bien aligner l’élément observé et les graduations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lèche droite à entaille 5">
            <a:extLst>
              <a:ext uri="{FF2B5EF4-FFF2-40B4-BE49-F238E27FC236}">
                <a16:creationId xmlns:a16="http://schemas.microsoft.com/office/drawing/2014/main" id="{37361C41-C270-F5FC-0EC8-AAF2D9195FF0}"/>
              </a:ext>
            </a:extLst>
          </p:cNvPr>
          <p:cNvSpPr/>
          <p:nvPr/>
        </p:nvSpPr>
        <p:spPr>
          <a:xfrm>
            <a:off x="5724813" y="4035841"/>
            <a:ext cx="742374" cy="589548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679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D87DBC6-C5A0-A865-CF0D-4CB7A73F8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fld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Documents and Settings\Cedric\Mes documents\MON JOB'\2009 08 PHOTOS Job\PARASITO\Mesure\mesure parasite 041.jpg">
            <a:extLst>
              <a:ext uri="{FF2B5EF4-FFF2-40B4-BE49-F238E27FC236}">
                <a16:creationId xmlns:a16="http://schemas.microsoft.com/office/drawing/2014/main" id="{A1511957-48B2-27A8-CC6E-29C3CE48D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5280025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F8B595EF-56FA-F556-F3CB-6C111C285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4268" y="284071"/>
            <a:ext cx="2305050" cy="1661993"/>
          </a:xfrm>
          <a:prstGeom prst="rect">
            <a:avLst/>
          </a:prstGeom>
          <a:solidFill>
            <a:srgbClr val="BC9B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Compter les graduations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Ici, au grossissement X100 : 5 graduations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15DBC999-007A-97DE-20CE-1E7824119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542690"/>
            <a:ext cx="4308308" cy="1661993"/>
          </a:xfrm>
          <a:prstGeom prst="rect">
            <a:avLst/>
          </a:prstGeom>
          <a:solidFill>
            <a:srgbClr val="BC9B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Calculer la taille de l’élément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Ici, au grossissement X100 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graduation vaut 10 µm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 l’élément mesure 5 x 10 µm = 50 µm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3ABB9908-2BEB-7C4E-6960-0320E9A2A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466" y="4608982"/>
            <a:ext cx="4763754" cy="1661993"/>
          </a:xfrm>
          <a:prstGeom prst="rect">
            <a:avLst/>
          </a:prstGeom>
          <a:solidFill>
            <a:srgbClr val="BC9B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Calculer la taille de l’élément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Ici, au grossissement X400 : 1 graduation vaut 2,5 µm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 l’élément mesure 22 x 2,5 µm = 55 µm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1A7FB48-92B7-46E8-A0CB-58799643B9DC}"/>
              </a:ext>
            </a:extLst>
          </p:cNvPr>
          <p:cNvCxnSpPr/>
          <p:nvPr/>
        </p:nvCxnSpPr>
        <p:spPr>
          <a:xfrm rot="5400000">
            <a:off x="1727200" y="1808163"/>
            <a:ext cx="1296987" cy="64928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2" descr="C:\Documents and Settings\Cedric\Mes documents\MON JOB'\2009 08 PHOTOS Job\PARASITO\Mesure\mesure parasite 044.jpg">
            <a:extLst>
              <a:ext uri="{FF2B5EF4-FFF2-40B4-BE49-F238E27FC236}">
                <a16:creationId xmlns:a16="http://schemas.microsoft.com/office/drawing/2014/main" id="{FF849483-8090-52B6-E8D5-C5D430C61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7" y="239426"/>
            <a:ext cx="516043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7E596FC1-4E12-0B37-2F00-BEB6F62EA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2319" y="301764"/>
            <a:ext cx="2305050" cy="1938992"/>
          </a:xfrm>
          <a:prstGeom prst="rect">
            <a:avLst/>
          </a:prstGeom>
          <a:solidFill>
            <a:srgbClr val="BC9B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Compter les graduations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Ici, au grossissement X400 : 22 graduations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3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2B9F1-8F58-56DB-E5BF-B52E3E753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F997946-CF11-DC62-3EF8-3B94DE1C1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27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079BA3C-29D6-1C4F-DAD3-2F1C50DE5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681" y="5372329"/>
            <a:ext cx="5472113" cy="1373188"/>
          </a:xfrm>
          <a:prstGeom prst="rect">
            <a:avLst/>
          </a:prstGeom>
          <a:solidFill>
            <a:srgbClr val="BC9B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Calculer la taille de l’élément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Ici, au grossissement X1000 : 1 graduation vaut 1 µm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 l’élément mesure 55 x 1 µm = 55 µm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Documents and Settings\Cedric\Mes documents\MON JOB'\2009 08 PHOTOS Job\PARASITO\Mesure\mesure parasite 049.jpg">
            <a:extLst>
              <a:ext uri="{FF2B5EF4-FFF2-40B4-BE49-F238E27FC236}">
                <a16:creationId xmlns:a16="http://schemas.microsoft.com/office/drawing/2014/main" id="{0B76C08E-1B81-6EFC-FB36-3D1296DA8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144" y="204788"/>
            <a:ext cx="6427997" cy="4820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A4DF12-17D8-3C15-7C01-D834EBF6E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8474" y="204788"/>
            <a:ext cx="2305050" cy="2197100"/>
          </a:xfrm>
          <a:prstGeom prst="rect">
            <a:avLst/>
          </a:prstGeom>
          <a:solidFill>
            <a:srgbClr val="BC9B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b="1" dirty="0">
                <a:solidFill>
                  <a:srgbClr val="FF0000"/>
                </a:solidFill>
              </a:rPr>
              <a:t>3. </a:t>
            </a:r>
            <a:r>
              <a:rPr lang="fr-FR" altLang="fr-FR" sz="1800" b="1" dirty="0"/>
              <a:t>Compter les graduations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/>
              <a:t>Ici, au grossissement X1000 :  55 graduations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600" b="1" dirty="0"/>
          </a:p>
        </p:txBody>
      </p:sp>
    </p:spTree>
    <p:extLst>
      <p:ext uri="{BB962C8B-B14F-4D97-AF65-F5344CB8AC3E}">
        <p14:creationId xmlns:p14="http://schemas.microsoft.com/office/powerpoint/2010/main" val="516062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1BA76B3-88BA-0A6A-D4A5-2E477481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027-892A-5F4D-8657-687F5463A5AC}" type="slidenum">
              <a:rPr lang="fr-FR" smtClean="0"/>
              <a:t>28</a:t>
            </a:fld>
            <a:endParaRPr lang="fr-FR"/>
          </a:p>
        </p:txBody>
      </p:sp>
      <p:pic>
        <p:nvPicPr>
          <p:cNvPr id="3" name="Picture 2" descr="http://11.img.v4.skyrock.net/111/alewere/pics/1835402319_1.jpg">
            <a:extLst>
              <a:ext uri="{FF2B5EF4-FFF2-40B4-BE49-F238E27FC236}">
                <a16:creationId xmlns:a16="http://schemas.microsoft.com/office/drawing/2014/main" id="{476E0792-F5EF-F2A2-F413-0B2F03987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641" y="1049742"/>
            <a:ext cx="4702948" cy="491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57E19F0F-BBB7-D65F-97A1-850641B00D96}"/>
              </a:ext>
            </a:extLst>
          </p:cNvPr>
          <p:cNvSpPr txBox="1">
            <a:spLocks/>
          </p:cNvSpPr>
          <p:nvPr/>
        </p:nvSpPr>
        <p:spPr>
          <a:xfrm>
            <a:off x="1140881" y="3830520"/>
            <a:ext cx="3124199" cy="213904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Diaporama réalisé à partir de travaux de : </a:t>
            </a:r>
          </a:p>
          <a:p>
            <a:r>
              <a:rPr lang="fr-FR" dirty="0"/>
              <a:t>Cédric CIVEL</a:t>
            </a:r>
          </a:p>
          <a:p>
            <a:r>
              <a:rPr lang="fr-FR" dirty="0"/>
              <a:t>Antoine GAUDIN</a:t>
            </a:r>
          </a:p>
          <a:p>
            <a:r>
              <a:rPr lang="fr-FR" dirty="0"/>
              <a:t>J-Noël JOFFIN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0A194BD7-72DC-2940-57AB-3ECE3A94714C}"/>
              </a:ext>
            </a:extLst>
          </p:cNvPr>
          <p:cNvSpPr txBox="1">
            <a:spLocks/>
          </p:cNvSpPr>
          <p:nvPr/>
        </p:nvSpPr>
        <p:spPr>
          <a:xfrm>
            <a:off x="1140880" y="992043"/>
            <a:ext cx="3124199" cy="75713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32876714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1066</Words>
  <Application>Microsoft Macintosh PowerPoint</Application>
  <PresentationFormat>Grand écran</PresentationFormat>
  <Paragraphs>249</Paragraphs>
  <Slides>28</Slides>
  <Notes>25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0</vt:i4>
      </vt:variant>
      <vt:variant>
        <vt:lpstr>Titres des diapositives</vt:lpstr>
      </vt:variant>
      <vt:variant>
        <vt:i4>28</vt:i4>
      </vt:variant>
    </vt:vector>
  </HeadingPairs>
  <TitlesOfParts>
    <vt:vector size="37" baseType="lpstr">
      <vt:lpstr>Aptos</vt:lpstr>
      <vt:lpstr>Arial</vt:lpstr>
      <vt:lpstr>Arial Black</vt:lpstr>
      <vt:lpstr>Arial Narrow</vt:lpstr>
      <vt:lpstr>Arial Rounded MT Bold</vt:lpstr>
      <vt:lpstr>Cambria Math</vt:lpstr>
      <vt:lpstr>Times New Roman</vt:lpstr>
      <vt:lpstr>Wingdings</vt:lpstr>
      <vt:lpstr>Thème Office</vt:lpstr>
      <vt:lpstr>Mesurer sous le microscope</vt:lpstr>
      <vt:lpstr>Plan</vt:lpstr>
      <vt:lpstr>Pourquoi mesurer</vt:lpstr>
      <vt:lpstr>Comment mesurer ?</vt:lpstr>
      <vt:lpstr>Présentation PowerPoint</vt:lpstr>
      <vt:lpstr>Présentation PowerPoint</vt:lpstr>
      <vt:lpstr>1. Une approche simple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2. Mesurer le diamètre du champ</vt:lpstr>
      <vt:lpstr>Présentation PowerPoint</vt:lpstr>
      <vt:lpstr>Présentation PowerPoint</vt:lpstr>
      <vt:lpstr>Présentation PowerPoint</vt:lpstr>
      <vt:lpstr>Présentation PowerPoint</vt:lpstr>
      <vt:lpstr>3. Estimer la taille</vt:lpstr>
      <vt:lpstr>4. Mesurer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Jean-Noel JOFFIN</dc:creator>
  <cp:lastModifiedBy>Jean-Noel JOFFIN</cp:lastModifiedBy>
  <cp:revision>18</cp:revision>
  <dcterms:created xsi:type="dcterms:W3CDTF">2026-08-25T07:55:28Z</dcterms:created>
  <dcterms:modified xsi:type="dcterms:W3CDTF">2026-10-17T14:49:32Z</dcterms:modified>
</cp:coreProperties>
</file>